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304" r:id="rId3"/>
    <p:sldId id="303" r:id="rId4"/>
    <p:sldId id="305" r:id="rId5"/>
    <p:sldId id="306" r:id="rId6"/>
    <p:sldId id="307" r:id="rId7"/>
    <p:sldId id="308" r:id="rId8"/>
    <p:sldId id="309" r:id="rId9"/>
    <p:sldId id="310"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9" r:id="rId26"/>
    <p:sldId id="330" r:id="rId27"/>
    <p:sldId id="326" r:id="rId28"/>
    <p:sldId id="327" r:id="rId29"/>
    <p:sldId id="331" r:id="rId30"/>
    <p:sldId id="328" r:id="rId31"/>
    <p:sldId id="294" r:id="rId32"/>
  </p:sldIdLst>
  <p:sldSz cx="9144000" cy="5143500" type="screen16x9"/>
  <p:notesSz cx="6858000" cy="9144000"/>
  <p:embeddedFontLst>
    <p:embeddedFont>
      <p:font typeface="Algerian" panose="04020705040A02060702" pitchFamily="82" charset="0"/>
      <p:regular r:id="rId34"/>
    </p:embeddedFont>
    <p:embeddedFont>
      <p:font typeface="Century Gothic" panose="020B0502020202020204" pitchFamily="34" charset="0"/>
      <p:regular r:id="rId35"/>
      <p:bold r:id="rId36"/>
      <p:italic r:id="rId37"/>
      <p:boldItalic r:id="rId38"/>
    </p:embeddedFont>
    <p:embeddedFont>
      <p:font typeface="Montserrat" panose="00000500000000000000" pitchFamily="2"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3">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160020" y="542924"/>
            <a:ext cx="8668230" cy="3421857"/>
          </a:xfrm>
          <a:prstGeom prst="rect">
            <a:avLst/>
          </a:prstGeom>
          <a:noFill/>
          <a:ln>
            <a:noFill/>
          </a:ln>
        </p:spPr>
        <p:txBody>
          <a:bodyPr spcFirstLastPara="1" wrap="square" lIns="91425" tIns="91425" rIns="91425" bIns="91425" anchor="b" anchorCtr="0">
            <a:noAutofit/>
          </a:bodyPr>
          <a:lstStyle/>
          <a:p>
            <a:br>
              <a:rPr lang="en-US" sz="3200" b="1" i="0" dirty="0">
                <a:solidFill>
                  <a:srgbClr val="FF0000"/>
                </a:solidFill>
                <a:effectLst/>
                <a:latin typeface="Roboto" panose="02000000000000000000" pitchFamily="2" charset="0"/>
              </a:rPr>
            </a:br>
            <a:r>
              <a:rPr lang="en-US" sz="2800" i="0" dirty="0">
                <a:solidFill>
                  <a:schemeClr val="bg1">
                    <a:lumMod val="40000"/>
                    <a:lumOff val="60000"/>
                  </a:schemeClr>
                </a:solidFill>
                <a:effectLst/>
                <a:latin typeface="Century Gothic" panose="020B0502020202020204" pitchFamily="34" charset="0"/>
              </a:rPr>
              <a:t>Capstone Project</a:t>
            </a:r>
            <a:br>
              <a:rPr lang="en-US" sz="3200" b="1" i="0" dirty="0">
                <a:solidFill>
                  <a:srgbClr val="FF0000"/>
                </a:solidFill>
                <a:effectLst/>
                <a:latin typeface="Roboto" panose="02000000000000000000" pitchFamily="2" charset="0"/>
              </a:rPr>
            </a:br>
            <a:r>
              <a:rPr lang="en-US" sz="3600" i="0" dirty="0">
                <a:solidFill>
                  <a:srgbClr val="C00000"/>
                </a:solidFill>
                <a:effectLst/>
                <a:latin typeface="Roboto" panose="02000000000000000000" pitchFamily="2" charset="0"/>
              </a:rPr>
              <a:t>Bike Sharing Demand Prediction</a:t>
            </a:r>
            <a:br>
              <a:rPr lang="en-US" sz="1400" b="0" i="0" dirty="0">
                <a:solidFill>
                  <a:srgbClr val="212121"/>
                </a:solidFill>
                <a:effectLst/>
                <a:latin typeface="Roboto" panose="02000000000000000000" pitchFamily="2" charset="0"/>
              </a:rPr>
            </a:br>
            <a:endParaRPr lang="en-US"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4" name="TextBox 3">
            <a:extLst>
              <a:ext uri="{FF2B5EF4-FFF2-40B4-BE49-F238E27FC236}">
                <a16:creationId xmlns:a16="http://schemas.microsoft.com/office/drawing/2014/main" id="{4DDC4C51-63BF-4AE6-83C7-9E8DF6DBC39D}"/>
              </a:ext>
            </a:extLst>
          </p:cNvPr>
          <p:cNvSpPr txBox="1"/>
          <p:nvPr/>
        </p:nvSpPr>
        <p:spPr>
          <a:xfrm>
            <a:off x="2343150" y="2886074"/>
            <a:ext cx="4421981" cy="1631216"/>
          </a:xfrm>
          <a:prstGeom prst="rect">
            <a:avLst/>
          </a:prstGeom>
          <a:noFill/>
        </p:spPr>
        <p:txBody>
          <a:bodyPr wrap="square" rtlCol="0">
            <a:spAutoFit/>
          </a:bodyPr>
          <a:lstStyle/>
          <a:p>
            <a:pPr algn="ctr"/>
            <a:r>
              <a:rPr lang="en-GB" sz="2800" dirty="0">
                <a:solidFill>
                  <a:schemeClr val="bg1">
                    <a:lumMod val="40000"/>
                    <a:lumOff val="60000"/>
                  </a:schemeClr>
                </a:solidFill>
                <a:latin typeface="Century Gothic" panose="020B0502020202020204" pitchFamily="34" charset="0"/>
                <a:ea typeface="Verdana" panose="020B0604030504040204" pitchFamily="34" charset="0"/>
                <a:cs typeface="Montserrat"/>
                <a:sym typeface="Montserrat"/>
              </a:rPr>
              <a:t>Team members</a:t>
            </a:r>
          </a:p>
          <a:p>
            <a:pPr algn="ctr"/>
            <a:br>
              <a:rPr lang="en-GB" sz="1800" b="1" dirty="0">
                <a:solidFill>
                  <a:schemeClr val="lt1"/>
                </a:solidFill>
                <a:latin typeface="Algerian" panose="04020705040A02060702" pitchFamily="82" charset="0"/>
                <a:ea typeface="Montserrat"/>
                <a:cs typeface="Montserrat"/>
                <a:sym typeface="Montserrat"/>
              </a:rPr>
            </a:br>
            <a:r>
              <a:rPr lang="en-GB" sz="1800" b="1" dirty="0">
                <a:solidFill>
                  <a:schemeClr val="bg1"/>
                </a:solidFill>
                <a:latin typeface="Verdana" panose="020B0604030504040204" pitchFamily="34" charset="0"/>
                <a:ea typeface="Verdana" panose="020B0604030504040204" pitchFamily="34" charset="0"/>
                <a:cs typeface="Montserrat"/>
                <a:sym typeface="Montserrat"/>
              </a:rPr>
              <a:t>Mujahid Sayyed</a:t>
            </a:r>
            <a:br>
              <a:rPr lang="en-GB" sz="1800" b="1" dirty="0">
                <a:solidFill>
                  <a:schemeClr val="bg1"/>
                </a:solidFill>
                <a:latin typeface="Verdana" panose="020B0604030504040204" pitchFamily="34" charset="0"/>
                <a:ea typeface="Verdana" panose="020B0604030504040204" pitchFamily="34" charset="0"/>
                <a:cs typeface="Montserrat"/>
                <a:sym typeface="Montserrat"/>
              </a:rPr>
            </a:br>
            <a:r>
              <a:rPr lang="en-GB" sz="1800" b="1" dirty="0">
                <a:solidFill>
                  <a:schemeClr val="bg1"/>
                </a:solidFill>
                <a:latin typeface="Verdana" panose="020B0604030504040204" pitchFamily="34" charset="0"/>
                <a:ea typeface="Verdana" panose="020B0604030504040204" pitchFamily="34" charset="0"/>
                <a:cs typeface="Montserrat"/>
                <a:sym typeface="Montserrat"/>
              </a:rPr>
              <a:t>Sarthak Gupta</a:t>
            </a:r>
            <a:br>
              <a:rPr lang="en-GB" sz="1800" b="1" dirty="0">
                <a:solidFill>
                  <a:schemeClr val="bg1"/>
                </a:solidFill>
                <a:latin typeface="Verdana" panose="020B0604030504040204" pitchFamily="34" charset="0"/>
                <a:ea typeface="Verdana" panose="020B0604030504040204" pitchFamily="34" charset="0"/>
                <a:cs typeface="Montserrat"/>
                <a:sym typeface="Montserrat"/>
              </a:rPr>
            </a:br>
            <a:r>
              <a:rPr lang="en-GB" sz="1800" b="1" dirty="0">
                <a:solidFill>
                  <a:schemeClr val="bg1"/>
                </a:solidFill>
                <a:latin typeface="Verdana" panose="020B0604030504040204" pitchFamily="34" charset="0"/>
                <a:ea typeface="Verdana" panose="020B0604030504040204" pitchFamily="34" charset="0"/>
                <a:cs typeface="Montserrat"/>
                <a:sym typeface="Montserrat"/>
              </a:rPr>
              <a:t>Lova Kumar </a:t>
            </a:r>
            <a:r>
              <a:rPr lang="en-GB" sz="1800" b="1" dirty="0" err="1">
                <a:solidFill>
                  <a:schemeClr val="bg1"/>
                </a:solidFill>
                <a:latin typeface="Verdana" panose="020B0604030504040204" pitchFamily="34" charset="0"/>
                <a:ea typeface="Verdana" panose="020B0604030504040204" pitchFamily="34" charset="0"/>
                <a:cs typeface="Montserrat"/>
                <a:sym typeface="Montserrat"/>
              </a:rPr>
              <a:t>Poluparti</a:t>
            </a:r>
            <a:endParaRPr lang="en-IN" sz="1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AEDA9-0237-47CA-BD4D-3E0BF3A905E6}"/>
              </a:ext>
            </a:extLst>
          </p:cNvPr>
          <p:cNvSpPr>
            <a:spLocks noGrp="1"/>
          </p:cNvSpPr>
          <p:nvPr>
            <p:ph type="title"/>
          </p:nvPr>
        </p:nvSpPr>
        <p:spPr>
          <a:xfrm>
            <a:off x="0" y="150019"/>
            <a:ext cx="8832300" cy="521494"/>
          </a:xfrm>
        </p:spPr>
        <p:txBody>
          <a:bodyPr/>
          <a:lstStyle/>
          <a:p>
            <a:r>
              <a:rPr lang="en-US" sz="2400" dirty="0">
                <a:latin typeface="Century Gothic" panose="020B0502020202020204" pitchFamily="34" charset="0"/>
              </a:rPr>
              <a:t>Bike Booking Monthly Trend</a:t>
            </a:r>
          </a:p>
        </p:txBody>
      </p:sp>
      <p:sp>
        <p:nvSpPr>
          <p:cNvPr id="3" name="Text Placeholder 2">
            <a:extLst>
              <a:ext uri="{FF2B5EF4-FFF2-40B4-BE49-F238E27FC236}">
                <a16:creationId xmlns:a16="http://schemas.microsoft.com/office/drawing/2014/main" id="{2CE2A70C-FAB0-4181-915D-02CFF1740B0F}"/>
              </a:ext>
            </a:extLst>
          </p:cNvPr>
          <p:cNvSpPr>
            <a:spLocks noGrp="1"/>
          </p:cNvSpPr>
          <p:nvPr>
            <p:ph type="body" idx="1"/>
          </p:nvPr>
        </p:nvSpPr>
        <p:spPr>
          <a:xfrm>
            <a:off x="111674" y="678657"/>
            <a:ext cx="8832300" cy="1328737"/>
          </a:xfrm>
        </p:spPr>
        <p:txBody>
          <a:bodyPr/>
          <a:lstStyle/>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ea typeface="Roboto" panose="02000000000000000000" pitchFamily="2" charset="0"/>
              </a:rPr>
              <a:t>June </a:t>
            </a:r>
            <a:r>
              <a:rPr lang="en-US" sz="1200" dirty="0">
                <a:solidFill>
                  <a:srgbClr val="212121"/>
                </a:solidFill>
                <a:latin typeface="Roboto" panose="02000000000000000000" pitchFamily="2" charset="0"/>
                <a:ea typeface="Roboto" panose="02000000000000000000" pitchFamily="2" charset="0"/>
              </a:rPr>
              <a:t>is the most preferred month for bike booking around </a:t>
            </a:r>
            <a:r>
              <a:rPr lang="en-US" sz="1200" b="1" dirty="0">
                <a:solidFill>
                  <a:srgbClr val="212121"/>
                </a:solidFill>
                <a:latin typeface="Roboto" panose="02000000000000000000" pitchFamily="2" charset="0"/>
                <a:ea typeface="Roboto" panose="02000000000000000000" pitchFamily="2" charset="0"/>
              </a:rPr>
              <a:t>896K </a:t>
            </a:r>
            <a:r>
              <a:rPr lang="en-US" sz="1200" dirty="0">
                <a:solidFill>
                  <a:srgbClr val="212121"/>
                </a:solidFill>
                <a:latin typeface="Roboto" panose="02000000000000000000" pitchFamily="2" charset="0"/>
                <a:ea typeface="Roboto" panose="02000000000000000000" pitchFamily="2" charset="0"/>
              </a:rPr>
              <a:t>bikes were rented in June.</a:t>
            </a:r>
          </a:p>
          <a:p>
            <a:pPr marL="171450" indent="-171450">
              <a:buClrTx/>
              <a:buSzPct val="100000"/>
              <a:buFont typeface="Arial" panose="020B0604020202020204" pitchFamily="34" charset="0"/>
              <a:buChar char="•"/>
            </a:pPr>
            <a:endParaRPr lang="en-US" sz="1200" dirty="0">
              <a:solidFill>
                <a:srgbClr val="212121"/>
              </a:solidFill>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ea typeface="Roboto" panose="02000000000000000000" pitchFamily="2" charset="0"/>
              </a:rPr>
              <a:t>July </a:t>
            </a:r>
            <a:r>
              <a:rPr lang="en-US" sz="1200" dirty="0">
                <a:solidFill>
                  <a:srgbClr val="212121"/>
                </a:solidFill>
                <a:latin typeface="Roboto" panose="02000000000000000000" pitchFamily="2" charset="0"/>
                <a:ea typeface="Roboto" panose="02000000000000000000" pitchFamily="2" charset="0"/>
              </a:rPr>
              <a:t>and</a:t>
            </a:r>
            <a:r>
              <a:rPr lang="en-US" sz="1200" b="1" dirty="0">
                <a:solidFill>
                  <a:srgbClr val="212121"/>
                </a:solidFill>
                <a:latin typeface="Roboto" panose="02000000000000000000" pitchFamily="2" charset="0"/>
                <a:ea typeface="Roboto" panose="02000000000000000000" pitchFamily="2" charset="0"/>
              </a:rPr>
              <a:t> May </a:t>
            </a:r>
            <a:r>
              <a:rPr lang="en-US" sz="1200" dirty="0">
                <a:solidFill>
                  <a:srgbClr val="212121"/>
                </a:solidFill>
                <a:latin typeface="Roboto" panose="02000000000000000000" pitchFamily="2" charset="0"/>
                <a:ea typeface="Roboto" panose="02000000000000000000" pitchFamily="2" charset="0"/>
              </a:rPr>
              <a:t>are the second and third best.</a:t>
            </a:r>
            <a:r>
              <a:rPr lang="en-US" sz="1200" b="1" dirty="0">
                <a:solidFill>
                  <a:srgbClr val="212121"/>
                </a:solidFill>
                <a:latin typeface="Roboto" panose="02000000000000000000" pitchFamily="2" charset="0"/>
                <a:ea typeface="Roboto" panose="02000000000000000000" pitchFamily="2" charset="0"/>
              </a:rPr>
              <a:t>734K</a:t>
            </a:r>
            <a:r>
              <a:rPr lang="en-US" sz="1200" dirty="0">
                <a:solidFill>
                  <a:srgbClr val="212121"/>
                </a:solidFill>
                <a:latin typeface="Roboto" panose="02000000000000000000" pitchFamily="2" charset="0"/>
                <a:ea typeface="Roboto" panose="02000000000000000000" pitchFamily="2" charset="0"/>
              </a:rPr>
              <a:t> bikes were booked in </a:t>
            </a:r>
            <a:r>
              <a:rPr lang="en-US" sz="1200" b="1" dirty="0">
                <a:solidFill>
                  <a:srgbClr val="212121"/>
                </a:solidFill>
                <a:latin typeface="Roboto" panose="02000000000000000000" pitchFamily="2" charset="0"/>
                <a:ea typeface="Roboto" panose="02000000000000000000" pitchFamily="2" charset="0"/>
              </a:rPr>
              <a:t>July</a:t>
            </a:r>
            <a:r>
              <a:rPr lang="en-US" sz="1200" dirty="0">
                <a:solidFill>
                  <a:srgbClr val="212121"/>
                </a:solidFill>
                <a:latin typeface="Roboto" panose="02000000000000000000" pitchFamily="2" charset="0"/>
                <a:ea typeface="Roboto" panose="02000000000000000000" pitchFamily="2" charset="0"/>
              </a:rPr>
              <a:t>, and </a:t>
            </a:r>
            <a:r>
              <a:rPr lang="en-US" sz="1200" b="1" dirty="0">
                <a:solidFill>
                  <a:srgbClr val="212121"/>
                </a:solidFill>
                <a:latin typeface="Roboto" panose="02000000000000000000" pitchFamily="2" charset="0"/>
                <a:ea typeface="Roboto" panose="02000000000000000000" pitchFamily="2" charset="0"/>
              </a:rPr>
              <a:t>707K </a:t>
            </a:r>
            <a:r>
              <a:rPr lang="en-US" sz="1200" dirty="0">
                <a:solidFill>
                  <a:srgbClr val="212121"/>
                </a:solidFill>
                <a:latin typeface="Roboto" panose="02000000000000000000" pitchFamily="2" charset="0"/>
                <a:ea typeface="Roboto" panose="02000000000000000000" pitchFamily="2" charset="0"/>
              </a:rPr>
              <a:t>were booked in </a:t>
            </a:r>
            <a:r>
              <a:rPr lang="en-US" sz="1200" b="1" dirty="0">
                <a:solidFill>
                  <a:srgbClr val="212121"/>
                </a:solidFill>
                <a:latin typeface="Roboto" panose="02000000000000000000" pitchFamily="2" charset="0"/>
                <a:ea typeface="Roboto" panose="02000000000000000000" pitchFamily="2" charset="0"/>
              </a:rPr>
              <a:t>May</a:t>
            </a:r>
            <a:r>
              <a:rPr lang="en-US" sz="1200" dirty="0">
                <a:solidFill>
                  <a:srgbClr val="212121"/>
                </a:solidFill>
                <a:latin typeface="Roboto" panose="02000000000000000000" pitchFamily="2" charset="0"/>
                <a:ea typeface="Roboto" panose="02000000000000000000" pitchFamily="2" charset="0"/>
              </a:rPr>
              <a:t>.</a:t>
            </a:r>
          </a:p>
          <a:p>
            <a:pPr marL="0" indent="0">
              <a:buClrTx/>
              <a:buSzPct val="100000"/>
              <a:buNone/>
            </a:pPr>
            <a:endParaRPr lang="en-US" sz="1200" b="1" i="0" dirty="0">
              <a:solidFill>
                <a:srgbClr val="212121"/>
              </a:solidFill>
              <a:effectLst/>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ea typeface="Roboto" panose="02000000000000000000" pitchFamily="2" charset="0"/>
              </a:rPr>
              <a:t>Demand for bikes was </a:t>
            </a:r>
            <a:r>
              <a:rPr lang="en-US" sz="1200" b="1" i="0" dirty="0">
                <a:solidFill>
                  <a:srgbClr val="212121"/>
                </a:solidFill>
                <a:effectLst/>
                <a:latin typeface="Roboto" panose="02000000000000000000" pitchFamily="2" charset="0"/>
                <a:ea typeface="Roboto" panose="02000000000000000000" pitchFamily="2" charset="0"/>
              </a:rPr>
              <a:t>least </a:t>
            </a:r>
            <a:r>
              <a:rPr lang="en-US" sz="1200" i="0" dirty="0">
                <a:solidFill>
                  <a:srgbClr val="212121"/>
                </a:solidFill>
                <a:effectLst/>
                <a:latin typeface="Roboto" panose="02000000000000000000" pitchFamily="2" charset="0"/>
                <a:ea typeface="Roboto" panose="02000000000000000000" pitchFamily="2" charset="0"/>
              </a:rPr>
              <a:t>in </a:t>
            </a:r>
            <a:r>
              <a:rPr lang="en-US" sz="1200" b="1" i="0" dirty="0">
                <a:solidFill>
                  <a:srgbClr val="212121"/>
                </a:solidFill>
                <a:effectLst/>
                <a:latin typeface="Roboto" panose="02000000000000000000" pitchFamily="2" charset="0"/>
                <a:ea typeface="Roboto" panose="02000000000000000000" pitchFamily="2" charset="0"/>
              </a:rPr>
              <a:t>Jan</a:t>
            </a:r>
            <a:r>
              <a:rPr lang="en-US" sz="1200" i="0" dirty="0">
                <a:solidFill>
                  <a:srgbClr val="212121"/>
                </a:solidFill>
                <a:effectLst/>
                <a:latin typeface="Roboto" panose="02000000000000000000" pitchFamily="2" charset="0"/>
                <a:ea typeface="Roboto" panose="02000000000000000000" pitchFamily="2" charset="0"/>
              </a:rPr>
              <a:t>, followed by </a:t>
            </a:r>
            <a:r>
              <a:rPr lang="en-US" sz="1200" b="1" i="0" dirty="0">
                <a:solidFill>
                  <a:srgbClr val="212121"/>
                </a:solidFill>
                <a:effectLst/>
                <a:latin typeface="Roboto" panose="02000000000000000000" pitchFamily="2" charset="0"/>
                <a:ea typeface="Roboto" panose="02000000000000000000" pitchFamily="2" charset="0"/>
              </a:rPr>
              <a:t>Feb </a:t>
            </a:r>
            <a:r>
              <a:rPr lang="en-US" sz="1200" i="0" dirty="0">
                <a:solidFill>
                  <a:srgbClr val="212121"/>
                </a:solidFill>
                <a:effectLst/>
                <a:latin typeface="Roboto" panose="02000000000000000000" pitchFamily="2" charset="0"/>
                <a:ea typeface="Roboto" panose="02000000000000000000" pitchFamily="2" charset="0"/>
              </a:rPr>
              <a:t>and </a:t>
            </a:r>
            <a:r>
              <a:rPr lang="en-US" sz="1200" b="1" i="0" dirty="0">
                <a:solidFill>
                  <a:srgbClr val="212121"/>
                </a:solidFill>
                <a:effectLst/>
                <a:latin typeface="Roboto" panose="02000000000000000000" pitchFamily="2" charset="0"/>
                <a:ea typeface="Roboto" panose="02000000000000000000" pitchFamily="2" charset="0"/>
              </a:rPr>
              <a:t>Dec</a:t>
            </a:r>
            <a:r>
              <a:rPr lang="en-US" sz="1200" i="0" dirty="0">
                <a:solidFill>
                  <a:srgbClr val="212121"/>
                </a:solidFill>
                <a:effectLst/>
                <a:latin typeface="Roboto" panose="02000000000000000000" pitchFamily="2" charset="0"/>
                <a:ea typeface="Roboto" panose="02000000000000000000" pitchFamily="2" charset="0"/>
              </a:rPr>
              <a:t>. </a:t>
            </a:r>
            <a:r>
              <a:rPr lang="en-US" sz="1200" b="1" i="0" dirty="0">
                <a:solidFill>
                  <a:srgbClr val="212121"/>
                </a:solidFill>
                <a:effectLst/>
                <a:latin typeface="Roboto" panose="02000000000000000000" pitchFamily="2" charset="0"/>
                <a:ea typeface="Roboto" panose="02000000000000000000" pitchFamily="2" charset="0"/>
              </a:rPr>
              <a:t>150K </a:t>
            </a:r>
            <a:r>
              <a:rPr lang="en-US" sz="1200" i="0" dirty="0">
                <a:solidFill>
                  <a:srgbClr val="212121"/>
                </a:solidFill>
                <a:effectLst/>
                <a:latin typeface="Roboto" panose="02000000000000000000" pitchFamily="2" charset="0"/>
                <a:ea typeface="Roboto" panose="02000000000000000000" pitchFamily="2" charset="0"/>
              </a:rPr>
              <a:t>bikes were rented in </a:t>
            </a:r>
            <a:r>
              <a:rPr lang="en-US" sz="1200" b="1" i="0" dirty="0">
                <a:solidFill>
                  <a:srgbClr val="212121"/>
                </a:solidFill>
                <a:effectLst/>
                <a:latin typeface="Roboto" panose="02000000000000000000" pitchFamily="2" charset="0"/>
                <a:ea typeface="Roboto" panose="02000000000000000000" pitchFamily="2" charset="0"/>
              </a:rPr>
              <a:t>Jan</a:t>
            </a:r>
            <a:r>
              <a:rPr lang="en-US" sz="1200" i="0" dirty="0">
                <a:solidFill>
                  <a:srgbClr val="212121"/>
                </a:solidFill>
                <a:effectLst/>
                <a:latin typeface="Roboto" panose="02000000000000000000" pitchFamily="2" charset="0"/>
                <a:ea typeface="Roboto" panose="02000000000000000000" pitchFamily="2" charset="0"/>
              </a:rPr>
              <a:t>, </a:t>
            </a:r>
            <a:r>
              <a:rPr lang="en-US" sz="1200" b="1" i="0" dirty="0">
                <a:solidFill>
                  <a:srgbClr val="212121"/>
                </a:solidFill>
                <a:effectLst/>
                <a:latin typeface="Roboto" panose="02000000000000000000" pitchFamily="2" charset="0"/>
                <a:ea typeface="Roboto" panose="02000000000000000000" pitchFamily="2" charset="0"/>
              </a:rPr>
              <a:t>151k </a:t>
            </a:r>
            <a:r>
              <a:rPr lang="en-US" sz="1200" i="0" dirty="0">
                <a:solidFill>
                  <a:srgbClr val="212121"/>
                </a:solidFill>
                <a:effectLst/>
                <a:latin typeface="Roboto" panose="02000000000000000000" pitchFamily="2" charset="0"/>
                <a:ea typeface="Roboto" panose="02000000000000000000" pitchFamily="2" charset="0"/>
              </a:rPr>
              <a:t>in </a:t>
            </a:r>
            <a:r>
              <a:rPr lang="en-US" sz="1200" b="1" i="0" dirty="0">
                <a:solidFill>
                  <a:srgbClr val="212121"/>
                </a:solidFill>
                <a:effectLst/>
                <a:latin typeface="Roboto" panose="02000000000000000000" pitchFamily="2" charset="0"/>
                <a:ea typeface="Roboto" panose="02000000000000000000" pitchFamily="2" charset="0"/>
              </a:rPr>
              <a:t>Feb</a:t>
            </a:r>
            <a:r>
              <a:rPr lang="en-US" sz="1200" i="0" dirty="0">
                <a:solidFill>
                  <a:srgbClr val="212121"/>
                </a:solidFill>
                <a:effectLst/>
                <a:latin typeface="Roboto" panose="02000000000000000000" pitchFamily="2" charset="0"/>
                <a:ea typeface="Roboto" panose="02000000000000000000" pitchFamily="2" charset="0"/>
              </a:rPr>
              <a:t>, and </a:t>
            </a:r>
            <a:r>
              <a:rPr lang="en-US" sz="1200" b="1" i="0" dirty="0">
                <a:solidFill>
                  <a:srgbClr val="212121"/>
                </a:solidFill>
                <a:effectLst/>
                <a:latin typeface="Roboto" panose="02000000000000000000" pitchFamily="2" charset="0"/>
                <a:ea typeface="Roboto" panose="02000000000000000000" pitchFamily="2" charset="0"/>
              </a:rPr>
              <a:t>185K </a:t>
            </a:r>
            <a:r>
              <a:rPr lang="en-US" sz="1200" i="0" dirty="0">
                <a:solidFill>
                  <a:srgbClr val="212121"/>
                </a:solidFill>
                <a:effectLst/>
                <a:latin typeface="Roboto" panose="02000000000000000000" pitchFamily="2" charset="0"/>
                <a:ea typeface="Roboto" panose="02000000000000000000" pitchFamily="2" charset="0"/>
              </a:rPr>
              <a:t>in </a:t>
            </a:r>
            <a:r>
              <a:rPr lang="en-US" sz="1200" b="1" i="0" dirty="0">
                <a:solidFill>
                  <a:srgbClr val="212121"/>
                </a:solidFill>
                <a:effectLst/>
                <a:latin typeface="Roboto" panose="02000000000000000000" pitchFamily="2" charset="0"/>
                <a:ea typeface="Roboto" panose="02000000000000000000" pitchFamily="2" charset="0"/>
              </a:rPr>
              <a:t>Dec.</a:t>
            </a:r>
            <a:endParaRPr lang="en-US" sz="1200" b="1" dirty="0">
              <a:solidFill>
                <a:srgbClr val="212121"/>
              </a:solidFill>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1CCCD1CB-992C-4578-AB81-CDB7C9B815FE}"/>
              </a:ext>
            </a:extLst>
          </p:cNvPr>
          <p:cNvPicPr>
            <a:picLocks noChangeAspect="1"/>
          </p:cNvPicPr>
          <p:nvPr/>
        </p:nvPicPr>
        <p:blipFill>
          <a:blip r:embed="rId2"/>
          <a:stretch>
            <a:fillRect/>
          </a:stretch>
        </p:blipFill>
        <p:spPr>
          <a:xfrm>
            <a:off x="500064" y="1850232"/>
            <a:ext cx="8272462" cy="3323042"/>
          </a:xfrm>
          <a:prstGeom prst="rect">
            <a:avLst/>
          </a:prstGeom>
        </p:spPr>
      </p:pic>
    </p:spTree>
    <p:extLst>
      <p:ext uri="{BB962C8B-B14F-4D97-AF65-F5344CB8AC3E}">
        <p14:creationId xmlns:p14="http://schemas.microsoft.com/office/powerpoint/2010/main" val="3922631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E26A-6773-486C-8812-E3CE3E43C7EA}"/>
              </a:ext>
            </a:extLst>
          </p:cNvPr>
          <p:cNvSpPr>
            <a:spLocks noGrp="1"/>
          </p:cNvSpPr>
          <p:nvPr>
            <p:ph type="title"/>
          </p:nvPr>
        </p:nvSpPr>
        <p:spPr>
          <a:xfrm>
            <a:off x="0" y="450056"/>
            <a:ext cx="8832300" cy="250031"/>
          </a:xfrm>
        </p:spPr>
        <p:txBody>
          <a:bodyPr/>
          <a:lstStyle/>
          <a:p>
            <a:r>
              <a:rPr lang="en-US" sz="2400" dirty="0">
                <a:latin typeface="Century Gothic" panose="020B0502020202020204" pitchFamily="34" charset="0"/>
              </a:rPr>
              <a:t>Rented Bike Count Against Numerical Data</a:t>
            </a:r>
          </a:p>
        </p:txBody>
      </p:sp>
      <p:sp>
        <p:nvSpPr>
          <p:cNvPr id="3" name="Text Placeholder 2">
            <a:extLst>
              <a:ext uri="{FF2B5EF4-FFF2-40B4-BE49-F238E27FC236}">
                <a16:creationId xmlns:a16="http://schemas.microsoft.com/office/drawing/2014/main" id="{3CB6C672-D8E9-4ADD-83FA-E1932F2F8B76}"/>
              </a:ext>
            </a:extLst>
          </p:cNvPr>
          <p:cNvSpPr>
            <a:spLocks noGrp="1"/>
          </p:cNvSpPr>
          <p:nvPr>
            <p:ph type="body" idx="1"/>
          </p:nvPr>
        </p:nvSpPr>
        <p:spPr>
          <a:xfrm>
            <a:off x="311699" y="1135856"/>
            <a:ext cx="8830911" cy="1254654"/>
          </a:xfrm>
        </p:spPr>
        <p:txBody>
          <a:bodyPr/>
          <a:lstStyle/>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ea typeface="Roboto" panose="02000000000000000000" pitchFamily="2" charset="0"/>
              </a:rPr>
              <a:t>Most preferred</a:t>
            </a:r>
            <a:r>
              <a:rPr lang="en-US" sz="1200" dirty="0">
                <a:solidFill>
                  <a:srgbClr val="212121"/>
                </a:solidFill>
                <a:latin typeface="Roboto" panose="02000000000000000000" pitchFamily="2" charset="0"/>
                <a:ea typeface="Roboto" panose="02000000000000000000" pitchFamily="2" charset="0"/>
              </a:rPr>
              <a:t> bike-sharing </a:t>
            </a:r>
            <a:r>
              <a:rPr lang="en-US" sz="1200" b="1" dirty="0">
                <a:solidFill>
                  <a:srgbClr val="212121"/>
                </a:solidFill>
                <a:latin typeface="Roboto" panose="02000000000000000000" pitchFamily="2" charset="0"/>
                <a:ea typeface="Roboto" panose="02000000000000000000" pitchFamily="2" charset="0"/>
              </a:rPr>
              <a:t>temperature </a:t>
            </a:r>
            <a:r>
              <a:rPr lang="en-US" sz="1200" dirty="0">
                <a:solidFill>
                  <a:srgbClr val="212121"/>
                </a:solidFill>
                <a:latin typeface="Roboto" panose="02000000000000000000" pitchFamily="2" charset="0"/>
                <a:ea typeface="Roboto" panose="02000000000000000000" pitchFamily="2" charset="0"/>
              </a:rPr>
              <a:t>is </a:t>
            </a:r>
            <a:r>
              <a:rPr lang="en-US" sz="1200" b="1" dirty="0">
                <a:solidFill>
                  <a:srgbClr val="212121"/>
                </a:solidFill>
                <a:latin typeface="Roboto" panose="02000000000000000000" pitchFamily="2" charset="0"/>
                <a:ea typeface="Roboto" panose="02000000000000000000" pitchFamily="2" charset="0"/>
              </a:rPr>
              <a:t>20- 30 </a:t>
            </a:r>
            <a:r>
              <a:rPr lang="en-US" sz="1200" dirty="0">
                <a:solidFill>
                  <a:srgbClr val="212121"/>
                </a:solidFill>
                <a:latin typeface="Roboto" panose="02000000000000000000" pitchFamily="2" charset="0"/>
                <a:ea typeface="Roboto" panose="02000000000000000000" pitchFamily="2" charset="0"/>
              </a:rPr>
              <a:t>degrees Celsius. Bike renting is </a:t>
            </a:r>
            <a:r>
              <a:rPr lang="en-US" sz="1200" b="1" dirty="0">
                <a:solidFill>
                  <a:srgbClr val="212121"/>
                </a:solidFill>
                <a:latin typeface="Roboto" panose="02000000000000000000" pitchFamily="2" charset="0"/>
                <a:ea typeface="Roboto" panose="02000000000000000000" pitchFamily="2" charset="0"/>
              </a:rPr>
              <a:t>minimal</a:t>
            </a:r>
            <a:r>
              <a:rPr lang="en-US" sz="1200" dirty="0">
                <a:solidFill>
                  <a:srgbClr val="212121"/>
                </a:solidFill>
                <a:latin typeface="Roboto" panose="02000000000000000000" pitchFamily="2" charset="0"/>
                <a:ea typeface="Roboto" panose="02000000000000000000" pitchFamily="2" charset="0"/>
              </a:rPr>
              <a:t> when the</a:t>
            </a:r>
            <a:r>
              <a:rPr lang="en-US" sz="1200" b="1" dirty="0">
                <a:solidFill>
                  <a:srgbClr val="212121"/>
                </a:solidFill>
                <a:latin typeface="Roboto" panose="02000000000000000000" pitchFamily="2" charset="0"/>
                <a:ea typeface="Roboto" panose="02000000000000000000" pitchFamily="2" charset="0"/>
              </a:rPr>
              <a:t> temperature </a:t>
            </a:r>
            <a:r>
              <a:rPr lang="en-US" sz="1200" dirty="0">
                <a:solidFill>
                  <a:srgbClr val="212121"/>
                </a:solidFill>
                <a:latin typeface="Roboto" panose="02000000000000000000" pitchFamily="2" charset="0"/>
                <a:ea typeface="Roboto" panose="02000000000000000000" pitchFamily="2" charset="0"/>
              </a:rPr>
              <a:t>is</a:t>
            </a:r>
            <a:r>
              <a:rPr lang="en-US" sz="1200" b="1" dirty="0">
                <a:solidFill>
                  <a:srgbClr val="212121"/>
                </a:solidFill>
                <a:latin typeface="Roboto" panose="02000000000000000000" pitchFamily="2" charset="0"/>
                <a:ea typeface="Roboto" panose="02000000000000000000" pitchFamily="2" charset="0"/>
              </a:rPr>
              <a:t> &gt;35 or</a:t>
            </a:r>
            <a:r>
              <a:rPr lang="en-US" sz="1200" dirty="0">
                <a:solidFill>
                  <a:srgbClr val="212121"/>
                </a:solidFill>
                <a:latin typeface="Roboto" panose="02000000000000000000" pitchFamily="2" charset="0"/>
                <a:ea typeface="Roboto" panose="02000000000000000000" pitchFamily="2" charset="0"/>
              </a:rPr>
              <a:t> &lt;</a:t>
            </a:r>
            <a:r>
              <a:rPr lang="en-US" sz="1200" b="1" dirty="0">
                <a:solidFill>
                  <a:srgbClr val="212121"/>
                </a:solidFill>
                <a:latin typeface="Roboto" panose="02000000000000000000" pitchFamily="2" charset="0"/>
                <a:ea typeface="Roboto" panose="02000000000000000000" pitchFamily="2" charset="0"/>
              </a:rPr>
              <a:t>5 </a:t>
            </a:r>
            <a:r>
              <a:rPr lang="en-US" sz="1200" dirty="0">
                <a:solidFill>
                  <a:srgbClr val="212121"/>
                </a:solidFill>
                <a:latin typeface="Roboto" panose="02000000000000000000" pitchFamily="2" charset="0"/>
                <a:ea typeface="Roboto" panose="02000000000000000000" pitchFamily="2" charset="0"/>
              </a:rPr>
              <a:t>degrees Celsius.</a:t>
            </a:r>
          </a:p>
          <a:p>
            <a:pPr marL="0" indent="0">
              <a:buClrTx/>
              <a:buSzPct val="100000"/>
              <a:buNone/>
            </a:pPr>
            <a:endParaRPr lang="en-US" sz="1200" b="1" i="0" dirty="0">
              <a:solidFill>
                <a:srgbClr val="212121"/>
              </a:solidFill>
              <a:effectLst/>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ea typeface="Roboto" panose="02000000000000000000" pitchFamily="2" charset="0"/>
              </a:rPr>
              <a:t>Bike sharing is at its </a:t>
            </a:r>
            <a:r>
              <a:rPr lang="en-US" sz="1200" b="1" i="0" dirty="0">
                <a:solidFill>
                  <a:srgbClr val="212121"/>
                </a:solidFill>
                <a:effectLst/>
                <a:latin typeface="Roboto" panose="02000000000000000000" pitchFamily="2" charset="0"/>
                <a:ea typeface="Roboto" panose="02000000000000000000" pitchFamily="2" charset="0"/>
              </a:rPr>
              <a:t>peak between 4 pm to 8 pm</a:t>
            </a:r>
            <a:r>
              <a:rPr lang="en-US" sz="1200" i="0" dirty="0">
                <a:solidFill>
                  <a:srgbClr val="212121"/>
                </a:solidFill>
                <a:effectLst/>
                <a:latin typeface="Roboto" panose="02000000000000000000" pitchFamily="2" charset="0"/>
                <a:ea typeface="Roboto" panose="02000000000000000000" pitchFamily="2" charset="0"/>
              </a:rPr>
              <a:t>. </a:t>
            </a:r>
            <a:r>
              <a:rPr lang="en-US" sz="1200" dirty="0">
                <a:solidFill>
                  <a:srgbClr val="212121"/>
                </a:solidFill>
                <a:latin typeface="Roboto" panose="02000000000000000000" pitchFamily="2" charset="0"/>
                <a:ea typeface="Roboto" panose="02000000000000000000" pitchFamily="2" charset="0"/>
              </a:rPr>
              <a:t>Bike-sharing is at </a:t>
            </a:r>
            <a:r>
              <a:rPr lang="en-US" sz="1200" b="1" dirty="0">
                <a:solidFill>
                  <a:srgbClr val="212121"/>
                </a:solidFill>
                <a:latin typeface="Roboto" panose="02000000000000000000" pitchFamily="2" charset="0"/>
                <a:ea typeface="Roboto" panose="02000000000000000000" pitchFamily="2" charset="0"/>
              </a:rPr>
              <a:t>least between 2 am to 6 am</a:t>
            </a:r>
            <a:r>
              <a:rPr lang="en-US" sz="1200" dirty="0">
                <a:solidFill>
                  <a:srgbClr val="212121"/>
                </a:solidFill>
                <a:latin typeface="Roboto" panose="02000000000000000000" pitchFamily="2" charset="0"/>
                <a:ea typeface="Roboto" panose="02000000000000000000" pitchFamily="2" charset="0"/>
              </a:rPr>
              <a:t>, it </a:t>
            </a:r>
            <a:r>
              <a:rPr lang="en-US" sz="1200" b="1" dirty="0">
                <a:solidFill>
                  <a:srgbClr val="212121"/>
                </a:solidFill>
                <a:latin typeface="Roboto" panose="02000000000000000000" pitchFamily="2" charset="0"/>
                <a:ea typeface="Roboto" panose="02000000000000000000" pitchFamily="2" charset="0"/>
              </a:rPr>
              <a:t>increases from 6 am onwards until 8 am</a:t>
            </a:r>
            <a:r>
              <a:rPr lang="en-US" sz="1200" dirty="0">
                <a:solidFill>
                  <a:srgbClr val="212121"/>
                </a:solidFill>
                <a:latin typeface="Roboto" panose="02000000000000000000" pitchFamily="2" charset="0"/>
                <a:ea typeface="Roboto" panose="02000000000000000000" pitchFamily="2" charset="0"/>
              </a:rPr>
              <a:t>.</a:t>
            </a:r>
          </a:p>
          <a:p>
            <a:pPr marL="171450" indent="-171450">
              <a:buClrTx/>
              <a:buSzPct val="100000"/>
              <a:buFont typeface="Arial" panose="020B0604020202020204" pitchFamily="34" charset="0"/>
              <a:buChar char="•"/>
            </a:pPr>
            <a:endParaRPr lang="en-US" sz="1200" dirty="0">
              <a:solidFill>
                <a:srgbClr val="212121"/>
              </a:solidFill>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ea typeface="Roboto" panose="02000000000000000000" pitchFamily="2" charset="0"/>
              </a:rPr>
              <a:t>Snowfall</a:t>
            </a:r>
            <a:r>
              <a:rPr lang="en-US" sz="1200" dirty="0">
                <a:solidFill>
                  <a:srgbClr val="212121"/>
                </a:solidFill>
                <a:latin typeface="Roboto" panose="02000000000000000000" pitchFamily="2" charset="0"/>
                <a:ea typeface="Roboto" panose="02000000000000000000" pitchFamily="2" charset="0"/>
              </a:rPr>
              <a:t> is </a:t>
            </a:r>
            <a:r>
              <a:rPr lang="en-US" sz="1200" b="1" dirty="0">
                <a:solidFill>
                  <a:srgbClr val="212121"/>
                </a:solidFill>
                <a:latin typeface="Roboto" panose="02000000000000000000" pitchFamily="2" charset="0"/>
                <a:ea typeface="Roboto" panose="02000000000000000000" pitchFamily="2" charset="0"/>
              </a:rPr>
              <a:t>least favorable </a:t>
            </a:r>
            <a:r>
              <a:rPr lang="en-US" sz="1200" dirty="0">
                <a:solidFill>
                  <a:srgbClr val="212121"/>
                </a:solidFill>
                <a:latin typeface="Roboto" panose="02000000000000000000" pitchFamily="2" charset="0"/>
                <a:ea typeface="Roboto" panose="02000000000000000000" pitchFamily="2" charset="0"/>
              </a:rPr>
              <a:t>for the bike renting Business.</a:t>
            </a:r>
            <a:endParaRPr lang="en-US" sz="1200" i="0" dirty="0">
              <a:solidFill>
                <a:srgbClr val="212121"/>
              </a:solidFill>
              <a:effectLst/>
              <a:latin typeface="Roboto" panose="02000000000000000000" pitchFamily="2" charset="0"/>
              <a:ea typeface="Roboto" panose="02000000000000000000" pitchFamily="2" charset="0"/>
            </a:endParaRP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p:txBody>
      </p:sp>
      <p:pic>
        <p:nvPicPr>
          <p:cNvPr id="4" name="Picture 4">
            <a:extLst>
              <a:ext uri="{FF2B5EF4-FFF2-40B4-BE49-F238E27FC236}">
                <a16:creationId xmlns:a16="http://schemas.microsoft.com/office/drawing/2014/main" id="{A2210B8C-1EBE-486F-A27E-4EAA2EBCB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893218"/>
            <a:ext cx="2850356" cy="2250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1EEDC4E-E4C0-459D-B95C-D4A404FCE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123" y="2893218"/>
            <a:ext cx="2850356" cy="22502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4F254908-11EA-425E-B158-45503791F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2247" y="2997729"/>
            <a:ext cx="2900363" cy="2145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72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E26A-6773-486C-8812-E3CE3E43C7EA}"/>
              </a:ext>
            </a:extLst>
          </p:cNvPr>
          <p:cNvSpPr>
            <a:spLocks noGrp="1"/>
          </p:cNvSpPr>
          <p:nvPr>
            <p:ph type="title"/>
          </p:nvPr>
        </p:nvSpPr>
        <p:spPr>
          <a:xfrm>
            <a:off x="0" y="414337"/>
            <a:ext cx="8832300" cy="167431"/>
          </a:xfrm>
        </p:spPr>
        <p:txBody>
          <a:bodyPr/>
          <a:lstStyle/>
          <a:p>
            <a:r>
              <a:rPr lang="en-US" sz="2400" dirty="0">
                <a:latin typeface="Century Gothic" panose="020B0502020202020204" pitchFamily="34" charset="0"/>
              </a:rPr>
              <a:t>Rented Bike Count Against Numerical Data</a:t>
            </a:r>
          </a:p>
        </p:txBody>
      </p:sp>
      <p:sp>
        <p:nvSpPr>
          <p:cNvPr id="3" name="Text Placeholder 2">
            <a:extLst>
              <a:ext uri="{FF2B5EF4-FFF2-40B4-BE49-F238E27FC236}">
                <a16:creationId xmlns:a16="http://schemas.microsoft.com/office/drawing/2014/main" id="{3CB6C672-D8E9-4ADD-83FA-E1932F2F8B76}"/>
              </a:ext>
            </a:extLst>
          </p:cNvPr>
          <p:cNvSpPr>
            <a:spLocks noGrp="1"/>
          </p:cNvSpPr>
          <p:nvPr>
            <p:ph type="body" idx="1"/>
          </p:nvPr>
        </p:nvSpPr>
        <p:spPr>
          <a:xfrm>
            <a:off x="311700" y="1092994"/>
            <a:ext cx="8520600" cy="1300162"/>
          </a:xfrm>
        </p:spPr>
        <p:txBody>
          <a:bodyPr/>
          <a:lstStyle/>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ea typeface="Roboto" panose="02000000000000000000" pitchFamily="2" charset="0"/>
              </a:rPr>
              <a:t>Bike renting is at its </a:t>
            </a:r>
            <a:r>
              <a:rPr lang="en-US" sz="1200" b="1" dirty="0">
                <a:solidFill>
                  <a:srgbClr val="212121"/>
                </a:solidFill>
                <a:latin typeface="Roboto" panose="02000000000000000000" pitchFamily="2" charset="0"/>
                <a:ea typeface="Roboto" panose="02000000000000000000" pitchFamily="2" charset="0"/>
              </a:rPr>
              <a:t>peak </a:t>
            </a:r>
            <a:r>
              <a:rPr lang="en-US" sz="1200" dirty="0">
                <a:solidFill>
                  <a:srgbClr val="212121"/>
                </a:solidFill>
                <a:latin typeface="Roboto" panose="02000000000000000000" pitchFamily="2" charset="0"/>
                <a:ea typeface="Roboto" panose="02000000000000000000" pitchFamily="2" charset="0"/>
              </a:rPr>
              <a:t>when the </a:t>
            </a:r>
            <a:r>
              <a:rPr lang="en-US" sz="1200" b="1" dirty="0">
                <a:solidFill>
                  <a:srgbClr val="212121"/>
                </a:solidFill>
                <a:latin typeface="Roboto" panose="02000000000000000000" pitchFamily="2" charset="0"/>
                <a:ea typeface="Roboto" panose="02000000000000000000" pitchFamily="2" charset="0"/>
              </a:rPr>
              <a:t>humidity is 40%- 60%</a:t>
            </a:r>
            <a:r>
              <a:rPr lang="en-US" sz="1200" dirty="0">
                <a:solidFill>
                  <a:srgbClr val="212121"/>
                </a:solidFill>
                <a:latin typeface="Roboto" panose="02000000000000000000" pitchFamily="2" charset="0"/>
                <a:ea typeface="Roboto" panose="02000000000000000000" pitchFamily="2" charset="0"/>
              </a:rPr>
              <a:t>.  People avoid bikes when the climate is too humid or too dry.</a:t>
            </a:r>
          </a:p>
          <a:p>
            <a:pPr marL="0" indent="0">
              <a:buClrTx/>
              <a:buSzPct val="100000"/>
              <a:buNone/>
            </a:pPr>
            <a:endParaRPr lang="en-US" sz="1200" dirty="0">
              <a:solidFill>
                <a:srgbClr val="212121"/>
              </a:solidFill>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ea typeface="Roboto" panose="02000000000000000000" pitchFamily="2" charset="0"/>
              </a:rPr>
              <a:t>Favorable wind speed for Bike sharing is 1m/s -2 m/s  as wind speed goes beyond 2m/s the count of bike-sharing starts dropping reaching minimal when the </a:t>
            </a:r>
            <a:r>
              <a:rPr lang="en-US" sz="1200" b="1" dirty="0">
                <a:solidFill>
                  <a:srgbClr val="212121"/>
                </a:solidFill>
                <a:latin typeface="Roboto" panose="02000000000000000000" pitchFamily="2" charset="0"/>
                <a:ea typeface="Roboto" panose="02000000000000000000" pitchFamily="2" charset="0"/>
              </a:rPr>
              <a:t>speed &gt; 5m/s.</a:t>
            </a:r>
          </a:p>
          <a:p>
            <a:pPr marL="171450" indent="-171450">
              <a:buClrTx/>
              <a:buSzPct val="100000"/>
              <a:buFont typeface="Arial" panose="020B0604020202020204" pitchFamily="34" charset="0"/>
              <a:buChar char="•"/>
            </a:pPr>
            <a:endParaRPr lang="en-US" sz="1200" b="1" dirty="0">
              <a:solidFill>
                <a:srgbClr val="212121"/>
              </a:solidFill>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ea typeface="Roboto" panose="02000000000000000000" pitchFamily="2" charset="0"/>
              </a:rPr>
              <a:t>Bike sharing is at its </a:t>
            </a:r>
            <a:r>
              <a:rPr lang="en-US" sz="1200" b="1" dirty="0">
                <a:solidFill>
                  <a:srgbClr val="212121"/>
                </a:solidFill>
                <a:latin typeface="Roboto" panose="02000000000000000000" pitchFamily="2" charset="0"/>
                <a:ea typeface="Roboto" panose="02000000000000000000" pitchFamily="2" charset="0"/>
              </a:rPr>
              <a:t>peak</a:t>
            </a:r>
            <a:r>
              <a:rPr lang="en-US" sz="1200" dirty="0">
                <a:solidFill>
                  <a:srgbClr val="212121"/>
                </a:solidFill>
                <a:latin typeface="Roboto" panose="02000000000000000000" pitchFamily="2" charset="0"/>
                <a:ea typeface="Roboto" panose="02000000000000000000" pitchFamily="2" charset="0"/>
              </a:rPr>
              <a:t> when the </a:t>
            </a:r>
            <a:r>
              <a:rPr lang="en-US" sz="1200" b="1" dirty="0">
                <a:solidFill>
                  <a:srgbClr val="212121"/>
                </a:solidFill>
                <a:latin typeface="Roboto" panose="02000000000000000000" pitchFamily="2" charset="0"/>
                <a:ea typeface="Roboto" panose="02000000000000000000" pitchFamily="2" charset="0"/>
              </a:rPr>
              <a:t>radiation is minimal</a:t>
            </a:r>
            <a:r>
              <a:rPr lang="en-US" sz="1200" dirty="0">
                <a:solidFill>
                  <a:srgbClr val="212121"/>
                </a:solidFill>
                <a:latin typeface="Roboto" panose="02000000000000000000" pitchFamily="2" charset="0"/>
                <a:ea typeface="Roboto" panose="02000000000000000000" pitchFamily="2" charset="0"/>
              </a:rPr>
              <a:t>.</a:t>
            </a:r>
          </a:p>
        </p:txBody>
      </p:sp>
      <p:pic>
        <p:nvPicPr>
          <p:cNvPr id="6" name="Picture 8">
            <a:extLst>
              <a:ext uri="{FF2B5EF4-FFF2-40B4-BE49-F238E27FC236}">
                <a16:creationId xmlns:a16="http://schemas.microsoft.com/office/drawing/2014/main" id="{0B565A95-3057-493B-B9D8-F862B79BA8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4537" y="2886075"/>
            <a:ext cx="2943225" cy="22574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F05CDEB-7B89-4920-ABDF-8475BA2C0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07494"/>
            <a:ext cx="2943225" cy="22574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751EB6B-B767-4235-9BAC-1BF9F82F67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2186" y="2886075"/>
            <a:ext cx="3036094" cy="228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12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36EF-98CF-4734-8ACC-FA260A00DF9E}"/>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Rented Bike Count Against Numerical Data</a:t>
            </a:r>
            <a:endParaRPr lang="en-US" sz="2400" dirty="0"/>
          </a:p>
        </p:txBody>
      </p:sp>
      <p:sp>
        <p:nvSpPr>
          <p:cNvPr id="3" name="Text Placeholder 2">
            <a:extLst>
              <a:ext uri="{FF2B5EF4-FFF2-40B4-BE49-F238E27FC236}">
                <a16:creationId xmlns:a16="http://schemas.microsoft.com/office/drawing/2014/main" id="{153576C8-1A9C-46A4-A785-5F32CF0922F2}"/>
              </a:ext>
            </a:extLst>
          </p:cNvPr>
          <p:cNvSpPr>
            <a:spLocks noGrp="1"/>
          </p:cNvSpPr>
          <p:nvPr>
            <p:ph type="body" idx="1"/>
          </p:nvPr>
        </p:nvSpPr>
        <p:spPr>
          <a:xfrm>
            <a:off x="0" y="1145331"/>
            <a:ext cx="8832300" cy="762050"/>
          </a:xfrm>
        </p:spPr>
        <p:txBody>
          <a:bodyPr/>
          <a:lstStyle/>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Dew point temperature between </a:t>
            </a:r>
            <a:r>
              <a:rPr lang="en-US" sz="1200" b="1" dirty="0">
                <a:solidFill>
                  <a:schemeClr val="accent2"/>
                </a:solidFill>
                <a:latin typeface="Roboto" panose="02000000000000000000" pitchFamily="2" charset="0"/>
                <a:ea typeface="Roboto" panose="02000000000000000000" pitchFamily="2" charset="0"/>
              </a:rPr>
              <a:t>5-25 Degrees </a:t>
            </a:r>
            <a:r>
              <a:rPr lang="en-US" sz="1200" dirty="0">
                <a:solidFill>
                  <a:schemeClr val="accent2"/>
                </a:solidFill>
                <a:latin typeface="Roboto" panose="02000000000000000000" pitchFamily="2" charset="0"/>
                <a:ea typeface="Roboto" panose="02000000000000000000" pitchFamily="2" charset="0"/>
              </a:rPr>
              <a:t>is </a:t>
            </a:r>
            <a:r>
              <a:rPr lang="en-US" sz="1200" b="1" dirty="0">
                <a:solidFill>
                  <a:schemeClr val="accent2"/>
                </a:solidFill>
                <a:latin typeface="Roboto" panose="02000000000000000000" pitchFamily="2" charset="0"/>
                <a:ea typeface="Roboto" panose="02000000000000000000" pitchFamily="2" charset="0"/>
              </a:rPr>
              <a:t>most favorable </a:t>
            </a:r>
            <a:r>
              <a:rPr lang="en-US" sz="1200" dirty="0">
                <a:solidFill>
                  <a:schemeClr val="accent2"/>
                </a:solidFill>
                <a:latin typeface="Roboto" panose="02000000000000000000" pitchFamily="2" charset="0"/>
                <a:ea typeface="Roboto" panose="02000000000000000000" pitchFamily="2" charset="0"/>
              </a:rPr>
              <a:t>for Bike sharing.</a:t>
            </a: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Demand for bikes </a:t>
            </a:r>
            <a:r>
              <a:rPr lang="en-US" sz="1200" b="1" dirty="0">
                <a:solidFill>
                  <a:schemeClr val="accent2"/>
                </a:solidFill>
                <a:latin typeface="Roboto" panose="02000000000000000000" pitchFamily="2" charset="0"/>
                <a:ea typeface="Roboto" panose="02000000000000000000" pitchFamily="2" charset="0"/>
              </a:rPr>
              <a:t>dwindles </a:t>
            </a:r>
            <a:r>
              <a:rPr lang="en-US" sz="1200" dirty="0">
                <a:solidFill>
                  <a:schemeClr val="accent2"/>
                </a:solidFill>
                <a:latin typeface="Roboto" panose="02000000000000000000" pitchFamily="2" charset="0"/>
                <a:ea typeface="Roboto" panose="02000000000000000000" pitchFamily="2" charset="0"/>
              </a:rPr>
              <a:t>in case of </a:t>
            </a:r>
            <a:r>
              <a:rPr lang="en-US" sz="1200" b="1" dirty="0">
                <a:solidFill>
                  <a:schemeClr val="accent2"/>
                </a:solidFill>
                <a:latin typeface="Roboto" panose="02000000000000000000" pitchFamily="2" charset="0"/>
                <a:ea typeface="Roboto" panose="02000000000000000000" pitchFamily="2" charset="0"/>
              </a:rPr>
              <a:t>rainfall</a:t>
            </a:r>
            <a:r>
              <a:rPr lang="en-US" sz="1200" dirty="0">
                <a:solidFill>
                  <a:schemeClr val="accent2"/>
                </a:solidFill>
                <a:latin typeface="Roboto" panose="02000000000000000000" pitchFamily="2" charset="0"/>
                <a:ea typeface="Roboto" panose="02000000000000000000" pitchFamily="2" charset="0"/>
              </a:rPr>
              <a:t>.</a:t>
            </a: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1" dirty="0">
                <a:solidFill>
                  <a:schemeClr val="accent2"/>
                </a:solidFill>
                <a:latin typeface="Roboto" panose="02000000000000000000" pitchFamily="2" charset="0"/>
                <a:ea typeface="Roboto" panose="02000000000000000000" pitchFamily="2" charset="0"/>
              </a:rPr>
              <a:t>Visibility </a:t>
            </a:r>
            <a:r>
              <a:rPr lang="en-US" sz="1200" dirty="0">
                <a:solidFill>
                  <a:schemeClr val="accent2"/>
                </a:solidFill>
                <a:latin typeface="Roboto" panose="02000000000000000000" pitchFamily="2" charset="0"/>
                <a:ea typeface="Roboto" panose="02000000000000000000" pitchFamily="2" charset="0"/>
              </a:rPr>
              <a:t>is an important factor for bike riders, bike sharing is at its </a:t>
            </a:r>
            <a:r>
              <a:rPr lang="en-US" sz="1200" b="1" dirty="0">
                <a:solidFill>
                  <a:schemeClr val="accent2"/>
                </a:solidFill>
                <a:latin typeface="Roboto" panose="02000000000000000000" pitchFamily="2" charset="0"/>
                <a:ea typeface="Roboto" panose="02000000000000000000" pitchFamily="2" charset="0"/>
              </a:rPr>
              <a:t>peak </a:t>
            </a:r>
            <a:r>
              <a:rPr lang="en-US" sz="1200" dirty="0">
                <a:solidFill>
                  <a:schemeClr val="accent2"/>
                </a:solidFill>
                <a:latin typeface="Roboto" panose="02000000000000000000" pitchFamily="2" charset="0"/>
                <a:ea typeface="Roboto" panose="02000000000000000000" pitchFamily="2" charset="0"/>
              </a:rPr>
              <a:t>when the </a:t>
            </a:r>
            <a:r>
              <a:rPr lang="en-US" sz="1200" b="1" dirty="0">
                <a:solidFill>
                  <a:schemeClr val="accent2"/>
                </a:solidFill>
                <a:latin typeface="Roboto" panose="02000000000000000000" pitchFamily="2" charset="0"/>
                <a:ea typeface="Roboto" panose="02000000000000000000" pitchFamily="2" charset="0"/>
              </a:rPr>
              <a:t>visibility is maximum</a:t>
            </a:r>
          </a:p>
          <a:p>
            <a:pPr marL="114300" indent="0">
              <a:buNone/>
            </a:pPr>
            <a:endParaRPr lang="en-US" sz="1200" dirty="0">
              <a:solidFill>
                <a:schemeClr val="accent2"/>
              </a:solidFill>
              <a:latin typeface="Roboto" panose="02000000000000000000" pitchFamily="2" charset="0"/>
              <a:ea typeface="Roboto" panose="02000000000000000000" pitchFamily="2" charset="0"/>
            </a:endParaRPr>
          </a:p>
        </p:txBody>
      </p:sp>
      <p:pic>
        <p:nvPicPr>
          <p:cNvPr id="5" name="Picture 2">
            <a:extLst>
              <a:ext uri="{FF2B5EF4-FFF2-40B4-BE49-F238E27FC236}">
                <a16:creationId xmlns:a16="http://schemas.microsoft.com/office/drawing/2014/main" id="{57A4F95B-E944-4C2C-9499-865AB12F2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0050" y="2759438"/>
            <a:ext cx="3036095" cy="23731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C335F032-1FF3-4BCA-B340-771AF3160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5" y="2759438"/>
            <a:ext cx="3036095" cy="22873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E878B4C7-7011-44B4-B287-AEE00E8B13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859896"/>
            <a:ext cx="3053952" cy="21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96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4E77-68ED-4741-AD2B-A2BD390DB6B3}"/>
              </a:ext>
            </a:extLst>
          </p:cNvPr>
          <p:cNvSpPr>
            <a:spLocks noGrp="1"/>
          </p:cNvSpPr>
          <p:nvPr>
            <p:ph type="title"/>
          </p:nvPr>
        </p:nvSpPr>
        <p:spPr>
          <a:xfrm>
            <a:off x="0" y="421481"/>
            <a:ext cx="8832300" cy="250032"/>
          </a:xfrm>
        </p:spPr>
        <p:txBody>
          <a:bodyPr/>
          <a:lstStyle/>
          <a:p>
            <a:r>
              <a:rPr lang="en-US" sz="2000" dirty="0">
                <a:latin typeface="Century Gothic" panose="020B0502020202020204" pitchFamily="34" charset="0"/>
              </a:rPr>
              <a:t>Co-relation: Rented bike count vs Temp, Dew point Temp, Hour</a:t>
            </a:r>
          </a:p>
        </p:txBody>
      </p:sp>
      <p:sp>
        <p:nvSpPr>
          <p:cNvPr id="3" name="Text Placeholder 2">
            <a:extLst>
              <a:ext uri="{FF2B5EF4-FFF2-40B4-BE49-F238E27FC236}">
                <a16:creationId xmlns:a16="http://schemas.microsoft.com/office/drawing/2014/main" id="{C9496421-6314-427C-BCCF-E8F5785B7660}"/>
              </a:ext>
            </a:extLst>
          </p:cNvPr>
          <p:cNvSpPr>
            <a:spLocks noGrp="1"/>
          </p:cNvSpPr>
          <p:nvPr>
            <p:ph type="body" idx="1"/>
          </p:nvPr>
        </p:nvSpPr>
        <p:spPr>
          <a:xfrm>
            <a:off x="311700" y="928687"/>
            <a:ext cx="8520600" cy="1150143"/>
          </a:xfrm>
        </p:spPr>
        <p:txBody>
          <a:bodyPr/>
          <a:lstStyle/>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rPr>
              <a:t>B</a:t>
            </a:r>
            <a:r>
              <a:rPr lang="en-US" sz="1200" b="0" i="0" dirty="0">
                <a:solidFill>
                  <a:srgbClr val="212121"/>
                </a:solidFill>
                <a:effectLst/>
                <a:latin typeface="Roboto" panose="02000000000000000000" pitchFamily="2" charset="0"/>
              </a:rPr>
              <a:t>ike sharing is positively co-related to temperature and Dew point Temperature as the temperature approaches </a:t>
            </a:r>
            <a:r>
              <a:rPr lang="en-US" sz="1200" b="1" i="0" dirty="0">
                <a:solidFill>
                  <a:srgbClr val="212121"/>
                </a:solidFill>
                <a:effectLst/>
                <a:latin typeface="Roboto" panose="02000000000000000000" pitchFamily="2" charset="0"/>
              </a:rPr>
              <a:t>30 degrees</a:t>
            </a:r>
            <a:r>
              <a:rPr lang="en-US" sz="1050" b="0" i="0" dirty="0">
                <a:solidFill>
                  <a:srgbClr val="212121"/>
                </a:solidFill>
                <a:effectLst/>
                <a:latin typeface="Roboto" panose="02000000000000000000" pitchFamily="2" charset="0"/>
              </a:rPr>
              <a:t>.</a:t>
            </a:r>
          </a:p>
          <a:p>
            <a:pPr marL="285750" indent="-285750">
              <a:buClrTx/>
              <a:buSzPct val="100000"/>
              <a:buFont typeface="Arial" panose="020B0604020202020204" pitchFamily="34" charset="0"/>
              <a:buChar char="•"/>
            </a:pPr>
            <a:endParaRPr lang="en-US" sz="1050" b="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Though one thing to notice the positive co-relation is applicable only because the temperature in Seoul rarely crosses </a:t>
            </a:r>
            <a:r>
              <a:rPr lang="en-US" sz="1200" b="1" i="0" dirty="0">
                <a:solidFill>
                  <a:srgbClr val="212121"/>
                </a:solidFill>
                <a:effectLst/>
                <a:latin typeface="Roboto" panose="02000000000000000000" pitchFamily="2" charset="0"/>
              </a:rPr>
              <a:t>40 Degrees</a:t>
            </a:r>
            <a:r>
              <a:rPr lang="en-US" sz="1200" b="0" i="0" dirty="0">
                <a:solidFill>
                  <a:srgbClr val="212121"/>
                </a:solidFill>
                <a:effectLst/>
                <a:latin typeface="Roboto" panose="02000000000000000000" pitchFamily="2" charset="0"/>
              </a:rPr>
              <a:t>.</a:t>
            </a:r>
          </a:p>
          <a:p>
            <a:pPr marL="0" indent="0">
              <a:buClrTx/>
              <a:buSzPct val="100000"/>
              <a:buNone/>
            </a:pPr>
            <a:endParaRPr lang="en-US" sz="1200" b="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Bike sharing count is positively co-related to hours as the Hours Progress from 0 (12 am) to 20 (8 pm) the bike-sharing count increases.</a:t>
            </a:r>
          </a:p>
          <a:p>
            <a:pPr marL="0" indent="0">
              <a:buClrTx/>
              <a:buSzPct val="100000"/>
              <a:buNone/>
            </a:pPr>
            <a:endParaRPr lang="en-US" sz="1200" b="0" i="0" dirty="0">
              <a:solidFill>
                <a:srgbClr val="212121"/>
              </a:solidFill>
              <a:effectLst/>
              <a:latin typeface="Roboto" panose="02000000000000000000" pitchFamily="2" charset="0"/>
            </a:endParaRPr>
          </a:p>
          <a:p>
            <a:pPr marL="114300" indent="0">
              <a:buNone/>
            </a:pPr>
            <a:endParaRPr lang="en-US" sz="1200" dirty="0">
              <a:latin typeface="Roboto" panose="02000000000000000000" pitchFamily="2" charset="0"/>
              <a:ea typeface="Roboto" panose="02000000000000000000" pitchFamily="2" charset="0"/>
            </a:endParaRPr>
          </a:p>
        </p:txBody>
      </p:sp>
      <p:pic>
        <p:nvPicPr>
          <p:cNvPr id="4" name="Picture 6">
            <a:extLst>
              <a:ext uri="{FF2B5EF4-FFF2-40B4-BE49-F238E27FC236}">
                <a16:creationId xmlns:a16="http://schemas.microsoft.com/office/drawing/2014/main" id="{D2803D2C-7A7B-48A9-9E8B-8E1055C410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731010"/>
            <a:ext cx="3144562" cy="24124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D761A1-10C0-41E8-9669-736244383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4563" y="2731010"/>
            <a:ext cx="3144563" cy="2412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696C1C6-4288-4D6F-BF83-5A6252DE9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125" y="2731010"/>
            <a:ext cx="2854875" cy="241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91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04E77-68ED-4741-AD2B-A2BD390DB6B3}"/>
              </a:ext>
            </a:extLst>
          </p:cNvPr>
          <p:cNvSpPr>
            <a:spLocks noGrp="1"/>
          </p:cNvSpPr>
          <p:nvPr>
            <p:ph type="title"/>
          </p:nvPr>
        </p:nvSpPr>
        <p:spPr>
          <a:xfrm>
            <a:off x="0" y="457200"/>
            <a:ext cx="8832300" cy="114300"/>
          </a:xfrm>
        </p:spPr>
        <p:txBody>
          <a:bodyPr/>
          <a:lstStyle/>
          <a:p>
            <a:r>
              <a:rPr lang="en-US" sz="2000" dirty="0">
                <a:latin typeface="Century Gothic" panose="020B0502020202020204" pitchFamily="34" charset="0"/>
              </a:rPr>
              <a:t>Co-relation: Rented bike count vs Visibility, Rainfall, Snowfall</a:t>
            </a:r>
          </a:p>
        </p:txBody>
      </p:sp>
      <p:sp>
        <p:nvSpPr>
          <p:cNvPr id="3" name="Text Placeholder 2">
            <a:extLst>
              <a:ext uri="{FF2B5EF4-FFF2-40B4-BE49-F238E27FC236}">
                <a16:creationId xmlns:a16="http://schemas.microsoft.com/office/drawing/2014/main" id="{C9496421-6314-427C-BCCF-E8F5785B7660}"/>
              </a:ext>
            </a:extLst>
          </p:cNvPr>
          <p:cNvSpPr>
            <a:spLocks noGrp="1"/>
          </p:cNvSpPr>
          <p:nvPr>
            <p:ph type="body" idx="1"/>
          </p:nvPr>
        </p:nvSpPr>
        <p:spPr>
          <a:xfrm>
            <a:off x="311700" y="1057276"/>
            <a:ext cx="8520600" cy="1185861"/>
          </a:xfrm>
        </p:spPr>
        <p:txBody>
          <a:bodyPr/>
          <a:lstStyle/>
          <a:p>
            <a:pPr marL="0" indent="0">
              <a:buClrTx/>
              <a:buSzPct val="100000"/>
              <a:buNone/>
            </a:pPr>
            <a:endParaRPr lang="en-US" sz="1200" b="0" i="0" dirty="0">
              <a:solidFill>
                <a:srgbClr val="212121"/>
              </a:solidFill>
              <a:effectLst/>
              <a:latin typeface="Roboto" panose="02000000000000000000" pitchFamily="2" charset="0"/>
            </a:endParaRPr>
          </a:p>
          <a:p>
            <a:pPr marL="285750" indent="-2857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Visibility is </a:t>
            </a:r>
            <a:r>
              <a:rPr lang="en-US" sz="1200" dirty="0">
                <a:solidFill>
                  <a:srgbClr val="212121"/>
                </a:solidFill>
                <a:latin typeface="Roboto" panose="02000000000000000000" pitchFamily="2" charset="0"/>
              </a:rPr>
              <a:t>Also slightly positively co-related with Bike Bookings.</a:t>
            </a:r>
          </a:p>
          <a:p>
            <a:pPr marL="285750" indent="-285750">
              <a:buClrTx/>
              <a:buSzPct val="100000"/>
              <a:buFont typeface="Arial" panose="020B0604020202020204" pitchFamily="34" charset="0"/>
              <a:buChar char="•"/>
            </a:pPr>
            <a:endParaRPr lang="en-US" sz="1200" b="0" i="0" dirty="0">
              <a:solidFill>
                <a:srgbClr val="212121"/>
              </a:solidFill>
              <a:effectLst/>
              <a:latin typeface="Roboto" panose="02000000000000000000" pitchFamily="2" charset="0"/>
            </a:endParaRPr>
          </a:p>
          <a:p>
            <a:pPr marL="285750" indent="-2857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Snowfall, Rainfall</a:t>
            </a:r>
            <a:r>
              <a:rPr lang="en-US" sz="1200" dirty="0">
                <a:solidFill>
                  <a:srgbClr val="212121"/>
                </a:solidFill>
                <a:latin typeface="Roboto" panose="02000000000000000000" pitchFamily="2" charset="0"/>
              </a:rPr>
              <a:t> are negatively co-related to Bike rented count.</a:t>
            </a:r>
            <a:endParaRPr lang="en-US" sz="1200" b="0" i="0" dirty="0">
              <a:solidFill>
                <a:srgbClr val="212121"/>
              </a:solidFill>
              <a:effectLst/>
              <a:latin typeface="Roboto" panose="02000000000000000000" pitchFamily="2" charset="0"/>
            </a:endParaRPr>
          </a:p>
          <a:p>
            <a:pPr marL="114300" indent="0">
              <a:buNone/>
            </a:pPr>
            <a:endParaRPr lang="en-US" sz="1200" dirty="0">
              <a:latin typeface="Roboto" panose="02000000000000000000" pitchFamily="2" charset="0"/>
              <a:ea typeface="Roboto" panose="02000000000000000000" pitchFamily="2" charset="0"/>
            </a:endParaRPr>
          </a:p>
        </p:txBody>
      </p:sp>
      <p:pic>
        <p:nvPicPr>
          <p:cNvPr id="7" name="Picture 2">
            <a:extLst>
              <a:ext uri="{FF2B5EF4-FFF2-40B4-BE49-F238E27FC236}">
                <a16:creationId xmlns:a16="http://schemas.microsoft.com/office/drawing/2014/main" id="{EAF9DD59-340D-4A2E-9156-2E2172460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21744"/>
            <a:ext cx="294322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BFD7AF51-2056-4EB2-98EC-A679F4994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4537" y="2571751"/>
            <a:ext cx="2943225" cy="25788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2AB13620-E971-4318-BDB3-B03B96411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7762" y="2571749"/>
            <a:ext cx="3256238"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047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FC0FF-6885-4BD5-98D9-BABC21EE0415}"/>
              </a:ext>
            </a:extLst>
          </p:cNvPr>
          <p:cNvSpPr>
            <a:spLocks noGrp="1"/>
          </p:cNvSpPr>
          <p:nvPr>
            <p:ph type="title"/>
          </p:nvPr>
        </p:nvSpPr>
        <p:spPr>
          <a:xfrm>
            <a:off x="0" y="445025"/>
            <a:ext cx="8832300" cy="572700"/>
          </a:xfrm>
        </p:spPr>
        <p:txBody>
          <a:bodyPr/>
          <a:lstStyle/>
          <a:p>
            <a:r>
              <a:rPr lang="en-US" sz="2000" dirty="0">
                <a:latin typeface="Century Gothic" panose="020B0502020202020204" pitchFamily="34" charset="0"/>
              </a:rPr>
              <a:t>Co-relation: Rented bike count vs Humidity, Wind Speed, Radiation</a:t>
            </a:r>
            <a:endParaRPr lang="en-US" sz="2000" dirty="0"/>
          </a:p>
        </p:txBody>
      </p:sp>
      <p:sp>
        <p:nvSpPr>
          <p:cNvPr id="3" name="Text Placeholder 2">
            <a:extLst>
              <a:ext uri="{FF2B5EF4-FFF2-40B4-BE49-F238E27FC236}">
                <a16:creationId xmlns:a16="http://schemas.microsoft.com/office/drawing/2014/main" id="{3FC492F5-6309-427A-9F47-63BB1FB80DA2}"/>
              </a:ext>
            </a:extLst>
          </p:cNvPr>
          <p:cNvSpPr>
            <a:spLocks noGrp="1"/>
          </p:cNvSpPr>
          <p:nvPr>
            <p:ph type="body" idx="1"/>
          </p:nvPr>
        </p:nvSpPr>
        <p:spPr>
          <a:xfrm>
            <a:off x="311700" y="1152475"/>
            <a:ext cx="8520600" cy="940644"/>
          </a:xfrm>
        </p:spPr>
        <p:txBody>
          <a:bodyPr/>
          <a:lstStyle/>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The bike-sharing count is slightly negatively correlated to Humidity.</a:t>
            </a:r>
          </a:p>
          <a:p>
            <a:pPr>
              <a:buClrTx/>
              <a:buSzPct val="100000"/>
              <a:buFont typeface="Arial" panose="020B0604020202020204" pitchFamily="34" charset="0"/>
              <a:buChar char="•"/>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Wind speed and Solar radiation are slightly positively related to Bike-sharing count.</a:t>
            </a:r>
          </a:p>
        </p:txBody>
      </p:sp>
      <p:pic>
        <p:nvPicPr>
          <p:cNvPr id="4" name="Picture 2">
            <a:extLst>
              <a:ext uri="{FF2B5EF4-FFF2-40B4-BE49-F238E27FC236}">
                <a16:creationId xmlns:a16="http://schemas.microsoft.com/office/drawing/2014/main" id="{3455907B-EE62-4D24-ACEF-BCB84DDC50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7456"/>
            <a:ext cx="3022513" cy="266461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18AA061-C681-4E4E-A4A1-B0778D4A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513" y="2636045"/>
            <a:ext cx="3143251" cy="2508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769313B-02C3-4D49-A2CB-8E56295CC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764" y="2507455"/>
            <a:ext cx="2977166" cy="2636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61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22FB9-EF00-4C8C-BF6E-5F126AB05938}"/>
              </a:ext>
            </a:extLst>
          </p:cNvPr>
          <p:cNvSpPr>
            <a:spLocks noGrp="1"/>
          </p:cNvSpPr>
          <p:nvPr>
            <p:ph type="title"/>
          </p:nvPr>
        </p:nvSpPr>
        <p:spPr>
          <a:xfrm>
            <a:off x="0" y="0"/>
            <a:ext cx="8832300" cy="835819"/>
          </a:xfrm>
        </p:spPr>
        <p:txBody>
          <a:bodyPr/>
          <a:lstStyle/>
          <a:p>
            <a:r>
              <a:rPr lang="en-IN" sz="2400" dirty="0">
                <a:solidFill>
                  <a:srgbClr val="C00000"/>
                </a:solidFill>
                <a:latin typeface="Century Gothic" panose="020B0502020202020204" pitchFamily="34" charset="0"/>
              </a:rPr>
              <a:t>Climate Effect in Different seasons on Bike Sharing</a:t>
            </a:r>
            <a:endParaRPr lang="en-US" sz="2400" dirty="0">
              <a:solidFill>
                <a:srgbClr val="C00000"/>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EA6E19A7-DCA0-4B4F-AA7C-C822A6005C23}"/>
              </a:ext>
            </a:extLst>
          </p:cNvPr>
          <p:cNvSpPr>
            <a:spLocks noGrp="1"/>
          </p:cNvSpPr>
          <p:nvPr>
            <p:ph type="body" idx="1"/>
          </p:nvPr>
        </p:nvSpPr>
        <p:spPr>
          <a:xfrm>
            <a:off x="78581" y="742950"/>
            <a:ext cx="8951119" cy="1728788"/>
          </a:xfrm>
        </p:spPr>
        <p:txBody>
          <a:bodyPr/>
          <a:lstStyle/>
          <a:p>
            <a:pPr marL="171450" indent="-171450" algn="just">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Temperature in Summer varies between </a:t>
            </a:r>
            <a:r>
              <a:rPr lang="en-US" sz="1200" b="1" i="0" dirty="0">
                <a:solidFill>
                  <a:srgbClr val="212121"/>
                </a:solidFill>
                <a:effectLst/>
                <a:latin typeface="Roboto" panose="02000000000000000000" pitchFamily="2" charset="0"/>
                <a:ea typeface="Roboto" panose="02000000000000000000" pitchFamily="2" charset="0"/>
              </a:rPr>
              <a:t>24-31 Degrees</a:t>
            </a:r>
            <a:r>
              <a:rPr lang="en-US" sz="1200" b="0" i="0" dirty="0">
                <a:solidFill>
                  <a:srgbClr val="212121"/>
                </a:solidFill>
                <a:effectLst/>
                <a:latin typeface="Roboto" panose="02000000000000000000" pitchFamily="2" charset="0"/>
                <a:ea typeface="Roboto" panose="02000000000000000000" pitchFamily="2" charset="0"/>
              </a:rPr>
              <a:t>, in Autumn it varies between</a:t>
            </a:r>
            <a:r>
              <a:rPr lang="en-US" sz="1200" b="1" i="0" dirty="0">
                <a:solidFill>
                  <a:srgbClr val="212121"/>
                </a:solidFill>
                <a:effectLst/>
                <a:latin typeface="Roboto" panose="02000000000000000000" pitchFamily="2" charset="0"/>
                <a:ea typeface="Roboto" panose="02000000000000000000" pitchFamily="2" charset="0"/>
              </a:rPr>
              <a:t>10-18 Degrees. </a:t>
            </a:r>
            <a:r>
              <a:rPr lang="en-US" sz="1200" b="0" i="0" dirty="0">
                <a:solidFill>
                  <a:srgbClr val="212121"/>
                </a:solidFill>
                <a:effectLst/>
                <a:latin typeface="Roboto" panose="02000000000000000000" pitchFamily="2" charset="0"/>
                <a:ea typeface="Roboto" panose="02000000000000000000" pitchFamily="2" charset="0"/>
              </a:rPr>
              <a:t>Spring temperatures are between </a:t>
            </a:r>
            <a:r>
              <a:rPr lang="en-US" sz="1200" b="1" i="0" dirty="0">
                <a:solidFill>
                  <a:srgbClr val="212121"/>
                </a:solidFill>
                <a:effectLst/>
                <a:latin typeface="Roboto" panose="02000000000000000000" pitchFamily="2" charset="0"/>
                <a:ea typeface="Roboto" panose="02000000000000000000" pitchFamily="2" charset="0"/>
              </a:rPr>
              <a:t>9-16 Degrees</a:t>
            </a:r>
            <a:r>
              <a:rPr lang="en-US" sz="1200" b="0" i="0" dirty="0">
                <a:solidFill>
                  <a:srgbClr val="212121"/>
                </a:solidFill>
                <a:effectLst/>
                <a:latin typeface="Roboto" panose="02000000000000000000" pitchFamily="2" charset="0"/>
                <a:ea typeface="Roboto" panose="02000000000000000000" pitchFamily="2" charset="0"/>
              </a:rPr>
              <a:t>, for winter the range is </a:t>
            </a:r>
            <a:r>
              <a:rPr lang="en-US" sz="1200" b="1" i="0" dirty="0">
                <a:solidFill>
                  <a:srgbClr val="212121"/>
                </a:solidFill>
                <a:effectLst/>
                <a:latin typeface="Roboto" panose="02000000000000000000" pitchFamily="2" charset="0"/>
                <a:ea typeface="Roboto" panose="02000000000000000000" pitchFamily="2" charset="0"/>
              </a:rPr>
              <a:t>-5-3 Degrees.</a:t>
            </a:r>
          </a:p>
          <a:p>
            <a:pPr marL="171450" indent="-171450" algn="just">
              <a:buClrTx/>
              <a:buSzPct val="100000"/>
              <a:buFont typeface="Arial" panose="020B0604020202020204" pitchFamily="34" charset="0"/>
              <a:buChar char="•"/>
            </a:pPr>
            <a:endParaRPr lang="en-US" sz="1200" b="1" dirty="0">
              <a:solidFill>
                <a:srgbClr val="212121"/>
              </a:solidFill>
              <a:latin typeface="Roboto" panose="02000000000000000000" pitchFamily="2" charset="0"/>
              <a:ea typeface="Roboto" panose="02000000000000000000" pitchFamily="2" charset="0"/>
            </a:endParaRPr>
          </a:p>
          <a:p>
            <a:pPr marL="171450" indent="-171450" algn="just">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Humidity in Summer ranges from </a:t>
            </a:r>
            <a:r>
              <a:rPr lang="en-US" sz="1200" b="1" i="0" dirty="0">
                <a:solidFill>
                  <a:srgbClr val="212121"/>
                </a:solidFill>
                <a:effectLst/>
                <a:latin typeface="Roboto" panose="02000000000000000000" pitchFamily="2" charset="0"/>
                <a:ea typeface="Roboto" panose="02000000000000000000" pitchFamily="2" charset="0"/>
              </a:rPr>
              <a:t>52% - 77%</a:t>
            </a:r>
            <a:r>
              <a:rPr lang="en-US" sz="1200" b="0" i="0" dirty="0">
                <a:solidFill>
                  <a:srgbClr val="212121"/>
                </a:solidFill>
                <a:effectLst/>
                <a:latin typeface="Roboto" panose="02000000000000000000" pitchFamily="2" charset="0"/>
                <a:ea typeface="Roboto" panose="02000000000000000000" pitchFamily="2" charset="0"/>
              </a:rPr>
              <a:t>, in Autumn its </a:t>
            </a:r>
            <a:r>
              <a:rPr lang="en-US" sz="1200" b="1" i="0" dirty="0">
                <a:solidFill>
                  <a:srgbClr val="212121"/>
                </a:solidFill>
                <a:effectLst/>
                <a:latin typeface="Roboto" panose="02000000000000000000" pitchFamily="2" charset="0"/>
                <a:ea typeface="Roboto" panose="02000000000000000000" pitchFamily="2" charset="0"/>
              </a:rPr>
              <a:t>43% -74%</a:t>
            </a:r>
            <a:r>
              <a:rPr lang="en-US" sz="1200" b="0" i="0" dirty="0">
                <a:solidFill>
                  <a:srgbClr val="212121"/>
                </a:solidFill>
                <a:effectLst/>
                <a:latin typeface="Roboto" panose="02000000000000000000" pitchFamily="2" charset="0"/>
                <a:ea typeface="Roboto" panose="02000000000000000000" pitchFamily="2" charset="0"/>
              </a:rPr>
              <a:t>, for spring it varies from </a:t>
            </a:r>
            <a:r>
              <a:rPr lang="en-US" sz="1200" b="1" i="0" dirty="0">
                <a:solidFill>
                  <a:srgbClr val="212121"/>
                </a:solidFill>
                <a:effectLst/>
                <a:latin typeface="Roboto" panose="02000000000000000000" pitchFamily="2" charset="0"/>
                <a:ea typeface="Roboto" panose="02000000000000000000" pitchFamily="2" charset="0"/>
              </a:rPr>
              <a:t>41%-71%</a:t>
            </a:r>
            <a:r>
              <a:rPr lang="en-US" sz="1200" b="0" i="0" dirty="0">
                <a:solidFill>
                  <a:srgbClr val="212121"/>
                </a:solidFill>
                <a:effectLst/>
                <a:latin typeface="Roboto" panose="02000000000000000000" pitchFamily="2" charset="0"/>
                <a:ea typeface="Roboto" panose="02000000000000000000" pitchFamily="2" charset="0"/>
              </a:rPr>
              <a:t>, for winter the humidity is least from </a:t>
            </a:r>
            <a:r>
              <a:rPr lang="en-US" sz="1200" b="1" i="0" dirty="0">
                <a:solidFill>
                  <a:srgbClr val="212121"/>
                </a:solidFill>
                <a:effectLst/>
                <a:latin typeface="Roboto" panose="02000000000000000000" pitchFamily="2" charset="0"/>
                <a:ea typeface="Roboto" panose="02000000000000000000" pitchFamily="2" charset="0"/>
              </a:rPr>
              <a:t>36%-59%</a:t>
            </a:r>
          </a:p>
          <a:p>
            <a:pPr marL="171450" indent="-171450" algn="just">
              <a:buClrTx/>
              <a:buSzPct val="100000"/>
              <a:buFont typeface="Arial" panose="020B0604020202020204" pitchFamily="34" charset="0"/>
              <a:buChar char="•"/>
            </a:pPr>
            <a:endParaRPr lang="en-US" sz="1200" b="1" dirty="0">
              <a:solidFill>
                <a:srgbClr val="212121"/>
              </a:solidFill>
              <a:latin typeface="Roboto" panose="02000000000000000000" pitchFamily="2" charset="0"/>
              <a:ea typeface="Roboto" panose="02000000000000000000" pitchFamily="2" charset="0"/>
            </a:endParaRPr>
          </a:p>
          <a:p>
            <a:pPr marL="171450" indent="-171450" algn="just">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Seoul experiences Heavy snowfall in winter followed by Autumn. Snowfall is one of the factors affecting Bike bookings.</a:t>
            </a:r>
          </a:p>
          <a:p>
            <a:pPr marL="171450" indent="-171450" algn="just">
              <a:buClrTx/>
              <a:buSzPct val="100000"/>
              <a:buFont typeface="Arial" panose="020B0604020202020204" pitchFamily="34" charset="0"/>
              <a:buChar char="•"/>
            </a:pPr>
            <a:endParaRPr lang="en-US" sz="1200" b="1" dirty="0">
              <a:solidFill>
                <a:srgbClr val="212121"/>
              </a:solidFill>
              <a:latin typeface="Roboto" panose="02000000000000000000" pitchFamily="2" charset="0"/>
              <a:ea typeface="Roboto" panose="02000000000000000000" pitchFamily="2" charset="0"/>
            </a:endParaRPr>
          </a:p>
          <a:p>
            <a:pPr marL="171450" indent="-171450" algn="just">
              <a:buClrTx/>
              <a:buSzPct val="100000"/>
              <a:buFont typeface="Arial" panose="020B0604020202020204" pitchFamily="34" charset="0"/>
              <a:buChar char="•"/>
            </a:pPr>
            <a:endParaRPr lang="en-US" sz="1200" b="0" i="0" dirty="0">
              <a:solidFill>
                <a:srgbClr val="212121"/>
              </a:solidFill>
              <a:effectLst/>
              <a:latin typeface="Roboto" panose="02000000000000000000" pitchFamily="2" charset="0"/>
              <a:ea typeface="Roboto" panose="02000000000000000000" pitchFamily="2" charset="0"/>
            </a:endParaRPr>
          </a:p>
          <a:p>
            <a:pPr marL="114300" indent="0">
              <a:buNone/>
            </a:pPr>
            <a:endParaRPr lang="en-US" sz="1200" dirty="0">
              <a:latin typeface="Verdana" panose="020B0604030504040204" pitchFamily="34" charset="0"/>
              <a:ea typeface="Verdana" panose="020B0604030504040204" pitchFamily="34" charset="0"/>
            </a:endParaRPr>
          </a:p>
        </p:txBody>
      </p:sp>
      <p:pic>
        <p:nvPicPr>
          <p:cNvPr id="4" name="Picture 4">
            <a:extLst>
              <a:ext uri="{FF2B5EF4-FFF2-40B4-BE49-F238E27FC236}">
                <a16:creationId xmlns:a16="http://schemas.microsoft.com/office/drawing/2014/main" id="{118B7596-2D12-4D55-9B4B-D4BB9E2DFB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4" y="2621757"/>
            <a:ext cx="2993231" cy="2471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D8913DA9-3E83-4F35-954F-93B362EE0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21756"/>
            <a:ext cx="3057525" cy="24717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61B9EC2-EE02-465F-B684-7BFFE506E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0755" y="2578894"/>
            <a:ext cx="3093244"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08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3BB19-8F62-402F-8427-204A72F2087B}"/>
              </a:ext>
            </a:extLst>
          </p:cNvPr>
          <p:cNvSpPr>
            <a:spLocks noGrp="1"/>
          </p:cNvSpPr>
          <p:nvPr>
            <p:ph type="title"/>
          </p:nvPr>
        </p:nvSpPr>
        <p:spPr>
          <a:xfrm>
            <a:off x="0" y="221456"/>
            <a:ext cx="8832300" cy="521494"/>
          </a:xfrm>
        </p:spPr>
        <p:txBody>
          <a:bodyPr/>
          <a:lstStyle/>
          <a:p>
            <a:r>
              <a:rPr lang="en-IN" sz="2400" dirty="0">
                <a:solidFill>
                  <a:srgbClr val="C00000"/>
                </a:solidFill>
                <a:latin typeface="Century Gothic" panose="020B0502020202020204" pitchFamily="34" charset="0"/>
              </a:rPr>
              <a:t>Climate Effect in Different seasons on Bike Sharing</a:t>
            </a:r>
            <a:endParaRPr lang="en-US" sz="2400" dirty="0"/>
          </a:p>
        </p:txBody>
      </p:sp>
      <p:sp>
        <p:nvSpPr>
          <p:cNvPr id="3" name="Text Placeholder 2">
            <a:extLst>
              <a:ext uri="{FF2B5EF4-FFF2-40B4-BE49-F238E27FC236}">
                <a16:creationId xmlns:a16="http://schemas.microsoft.com/office/drawing/2014/main" id="{008EE217-200E-4957-BAA5-FD2FC73085E2}"/>
              </a:ext>
            </a:extLst>
          </p:cNvPr>
          <p:cNvSpPr>
            <a:spLocks noGrp="1"/>
          </p:cNvSpPr>
          <p:nvPr>
            <p:ph type="body" idx="1"/>
          </p:nvPr>
        </p:nvSpPr>
        <p:spPr>
          <a:xfrm>
            <a:off x="311700" y="857250"/>
            <a:ext cx="8520600" cy="1064419"/>
          </a:xfrm>
        </p:spPr>
        <p:txBody>
          <a:bodyPr/>
          <a:lstStyle/>
          <a:p>
            <a:pPr marL="285750" indent="-2857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Solar Radiation is at its peak between </a:t>
            </a:r>
            <a:r>
              <a:rPr lang="en-US" sz="1200" b="1" i="0" dirty="0">
                <a:solidFill>
                  <a:srgbClr val="212121"/>
                </a:solidFill>
                <a:effectLst/>
                <a:latin typeface="Roboto" panose="02000000000000000000" pitchFamily="2" charset="0"/>
              </a:rPr>
              <a:t>13:30pm -2:30 pm</a:t>
            </a:r>
            <a:r>
              <a:rPr lang="en-US" sz="1200" b="0" i="0" dirty="0">
                <a:solidFill>
                  <a:srgbClr val="212121"/>
                </a:solidFill>
                <a:effectLst/>
                <a:latin typeface="Roboto" panose="02000000000000000000" pitchFamily="2" charset="0"/>
              </a:rPr>
              <a:t> in Seoul across all the seasons.</a:t>
            </a:r>
          </a:p>
          <a:p>
            <a:pPr marL="0" indent="0">
              <a:buClrTx/>
              <a:buSzPct val="100000"/>
              <a:buNone/>
            </a:pPr>
            <a:endParaRPr lang="en-US" sz="1200" b="0" i="0" dirty="0">
              <a:solidFill>
                <a:srgbClr val="212121"/>
              </a:solidFill>
              <a:effectLst/>
              <a:latin typeface="Roboto" panose="02000000000000000000" pitchFamily="2" charset="0"/>
            </a:endParaRPr>
          </a:p>
          <a:p>
            <a:pPr marL="285750" indent="-285750">
              <a:buClrTx/>
              <a:buSzPct val="100000"/>
              <a:buFont typeface="Arial" panose="020B0604020202020204" pitchFamily="34" charset="0"/>
              <a:buChar char="•"/>
            </a:pPr>
            <a:r>
              <a:rPr lang="en-US" sz="1200" b="1" i="0" dirty="0">
                <a:solidFill>
                  <a:srgbClr val="212121"/>
                </a:solidFill>
                <a:effectLst/>
                <a:latin typeface="Roboto" panose="02000000000000000000" pitchFamily="2" charset="0"/>
              </a:rPr>
              <a:t>Summer and Spring</a:t>
            </a:r>
            <a:r>
              <a:rPr lang="en-US" sz="1200" b="0" i="0" dirty="0">
                <a:solidFill>
                  <a:srgbClr val="212121"/>
                </a:solidFill>
                <a:effectLst/>
                <a:latin typeface="Roboto" panose="02000000000000000000" pitchFamily="2" charset="0"/>
              </a:rPr>
              <a:t> have the highest recorded solar Radiation of </a:t>
            </a:r>
            <a:r>
              <a:rPr lang="en-US" sz="1200" b="1" i="0" dirty="0">
                <a:solidFill>
                  <a:srgbClr val="212121"/>
                </a:solidFill>
                <a:effectLst/>
                <a:latin typeface="Roboto" panose="02000000000000000000" pitchFamily="2" charset="0"/>
              </a:rPr>
              <a:t>2.25 MJ/m2</a:t>
            </a:r>
            <a:r>
              <a:rPr lang="en-US" sz="1200" b="0" i="0" dirty="0">
                <a:solidFill>
                  <a:srgbClr val="212121"/>
                </a:solidFill>
                <a:effectLst/>
                <a:latin typeface="Roboto" panose="02000000000000000000" pitchFamily="2" charset="0"/>
              </a:rPr>
              <a:t>. Peak radiation in Autumn and Winter is around </a:t>
            </a:r>
            <a:r>
              <a:rPr lang="en-US" sz="1200" b="1" i="0" dirty="0">
                <a:solidFill>
                  <a:srgbClr val="212121"/>
                </a:solidFill>
                <a:effectLst/>
                <a:latin typeface="Roboto" panose="02000000000000000000" pitchFamily="2" charset="0"/>
              </a:rPr>
              <a:t>1.8 MJ/m2</a:t>
            </a:r>
            <a:r>
              <a:rPr lang="en-US" sz="1200" b="0" i="0" dirty="0">
                <a:solidFill>
                  <a:srgbClr val="212121"/>
                </a:solidFill>
                <a:effectLst/>
                <a:latin typeface="Roboto" panose="02000000000000000000" pitchFamily="2" charset="0"/>
              </a:rPr>
              <a:t> and </a:t>
            </a:r>
            <a:r>
              <a:rPr lang="en-US" sz="1200" b="1" i="0" dirty="0">
                <a:solidFill>
                  <a:srgbClr val="212121"/>
                </a:solidFill>
                <a:effectLst/>
                <a:latin typeface="Roboto" panose="02000000000000000000" pitchFamily="2" charset="0"/>
              </a:rPr>
              <a:t>1.2 MJ/m2</a:t>
            </a:r>
            <a:r>
              <a:rPr lang="en-US" sz="1200" b="0" i="0" dirty="0">
                <a:solidFill>
                  <a:srgbClr val="212121"/>
                </a:solidFill>
                <a:effectLst/>
                <a:latin typeface="Roboto" panose="02000000000000000000" pitchFamily="2" charset="0"/>
              </a:rPr>
              <a:t>.</a:t>
            </a:r>
          </a:p>
          <a:p>
            <a:pPr marL="285750" indent="-285750">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marL="285750" indent="-285750">
              <a:buClrTx/>
              <a:buSzPct val="100000"/>
              <a:buFont typeface="Arial" panose="020B0604020202020204" pitchFamily="34" charset="0"/>
              <a:buChar char="•"/>
            </a:pPr>
            <a:r>
              <a:rPr lang="en-US" sz="1200" b="1" i="0" dirty="0">
                <a:solidFill>
                  <a:srgbClr val="212121"/>
                </a:solidFill>
                <a:effectLst/>
                <a:latin typeface="Roboto" panose="02000000000000000000" pitchFamily="2" charset="0"/>
              </a:rPr>
              <a:t>Rainfall </a:t>
            </a:r>
            <a:r>
              <a:rPr lang="en-US" sz="1200" b="0" i="0" dirty="0">
                <a:solidFill>
                  <a:srgbClr val="212121"/>
                </a:solidFill>
                <a:effectLst/>
                <a:latin typeface="Roboto" panose="02000000000000000000" pitchFamily="2" charset="0"/>
              </a:rPr>
              <a:t>is most likely to occur in </a:t>
            </a:r>
            <a:r>
              <a:rPr lang="en-US" sz="1200" b="1" i="0" dirty="0">
                <a:solidFill>
                  <a:srgbClr val="212121"/>
                </a:solidFill>
                <a:effectLst/>
                <a:latin typeface="Roboto" panose="02000000000000000000" pitchFamily="2" charset="0"/>
              </a:rPr>
              <a:t>summer </a:t>
            </a:r>
            <a:r>
              <a:rPr lang="en-US" sz="1200" b="0" i="0" dirty="0">
                <a:solidFill>
                  <a:srgbClr val="212121"/>
                </a:solidFill>
                <a:effectLst/>
                <a:latin typeface="Roboto" panose="02000000000000000000" pitchFamily="2" charset="0"/>
              </a:rPr>
              <a:t>and Spring in Seoul.</a:t>
            </a:r>
          </a:p>
          <a:p>
            <a:pPr marL="114300" indent="0">
              <a:buNone/>
            </a:pPr>
            <a:endParaRPr lang="en-US" sz="1200" dirty="0">
              <a:latin typeface="Roboto" panose="02000000000000000000" pitchFamily="2" charset="0"/>
              <a:ea typeface="Roboto" panose="02000000000000000000" pitchFamily="2" charset="0"/>
            </a:endParaRPr>
          </a:p>
        </p:txBody>
      </p:sp>
      <p:pic>
        <p:nvPicPr>
          <p:cNvPr id="4" name="Picture 4">
            <a:extLst>
              <a:ext uri="{FF2B5EF4-FFF2-40B4-BE49-F238E27FC236}">
                <a16:creationId xmlns:a16="http://schemas.microsoft.com/office/drawing/2014/main" id="{41512A82-110C-4447-A3C8-1CFD4F8393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 y="2664618"/>
            <a:ext cx="4048601" cy="23998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A9016AC-61A3-4450-AFA0-98EF2E71AD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4618"/>
            <a:ext cx="4221840" cy="239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249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26C02-70C8-43DE-B6B5-D6B56190D5F8}"/>
              </a:ext>
            </a:extLst>
          </p:cNvPr>
          <p:cNvSpPr>
            <a:spLocks noGrp="1"/>
          </p:cNvSpPr>
          <p:nvPr>
            <p:ph type="title"/>
          </p:nvPr>
        </p:nvSpPr>
        <p:spPr>
          <a:xfrm>
            <a:off x="0" y="437881"/>
            <a:ext cx="8832300" cy="572700"/>
          </a:xfrm>
        </p:spPr>
        <p:txBody>
          <a:bodyPr/>
          <a:lstStyle/>
          <a:p>
            <a:r>
              <a:rPr lang="en-US" sz="2400" dirty="0">
                <a:latin typeface="Century Gothic" panose="020B0502020202020204" pitchFamily="34" charset="0"/>
              </a:rPr>
              <a:t>Correlation map</a:t>
            </a:r>
          </a:p>
        </p:txBody>
      </p:sp>
      <p:sp>
        <p:nvSpPr>
          <p:cNvPr id="3" name="Text Placeholder 2">
            <a:extLst>
              <a:ext uri="{FF2B5EF4-FFF2-40B4-BE49-F238E27FC236}">
                <a16:creationId xmlns:a16="http://schemas.microsoft.com/office/drawing/2014/main" id="{B4216099-F901-4E87-AD45-BA3AFF29B906}"/>
              </a:ext>
            </a:extLst>
          </p:cNvPr>
          <p:cNvSpPr>
            <a:spLocks noGrp="1"/>
          </p:cNvSpPr>
          <p:nvPr>
            <p:ph type="body" idx="1"/>
          </p:nvPr>
        </p:nvSpPr>
        <p:spPr>
          <a:xfrm>
            <a:off x="311700" y="1478755"/>
            <a:ext cx="3945975" cy="3090119"/>
          </a:xfrm>
        </p:spPr>
        <p:txBody>
          <a:bodyPr/>
          <a:lstStyle/>
          <a:p>
            <a:pPr marL="171450" indent="-171450" algn="l">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Heat map shows slightly positive relation of Rented bike count with </a:t>
            </a:r>
            <a:r>
              <a:rPr lang="en-US" sz="1200" b="1" i="0" dirty="0">
                <a:solidFill>
                  <a:srgbClr val="212121"/>
                </a:solidFill>
                <a:effectLst/>
                <a:latin typeface="Roboto" panose="02000000000000000000" pitchFamily="2" charset="0"/>
              </a:rPr>
              <a:t>Hour, Temperature, Dew point Temperature, Solar Radiation.</a:t>
            </a:r>
          </a:p>
          <a:p>
            <a:pPr marL="0" indent="0" algn="l">
              <a:buClrTx/>
              <a:buSzPct val="100000"/>
              <a:buNone/>
            </a:pPr>
            <a:endParaRPr lang="en-US" sz="1200" b="1" i="0" dirty="0">
              <a:solidFill>
                <a:srgbClr val="212121"/>
              </a:solidFill>
              <a:effectLst/>
              <a:latin typeface="Roboto" panose="02000000000000000000" pitchFamily="2" charset="0"/>
            </a:endParaRPr>
          </a:p>
          <a:p>
            <a:pPr marL="171450" indent="-171450" algn="l">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Bike sharing count is negatively co-related to </a:t>
            </a:r>
            <a:r>
              <a:rPr lang="en-US" sz="1200" b="1" i="0" dirty="0">
                <a:solidFill>
                  <a:srgbClr val="212121"/>
                </a:solidFill>
                <a:effectLst/>
                <a:latin typeface="Roboto" panose="02000000000000000000" pitchFamily="2" charset="0"/>
              </a:rPr>
              <a:t>Humidity, Snowfall, Rainfall.</a:t>
            </a:r>
          </a:p>
          <a:p>
            <a:pPr marL="0" indent="0" algn="l">
              <a:buClrTx/>
              <a:buSzPct val="100000"/>
              <a:buNone/>
            </a:pPr>
            <a:endParaRPr lang="en-US" sz="1200" b="1" i="0" dirty="0">
              <a:solidFill>
                <a:srgbClr val="212121"/>
              </a:solidFill>
              <a:effectLst/>
              <a:latin typeface="Roboto" panose="02000000000000000000" pitchFamily="2" charset="0"/>
            </a:endParaRPr>
          </a:p>
          <a:p>
            <a:pPr marL="171450" indent="-171450" algn="l">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Temperature and Dew point temperature are positively co-related.</a:t>
            </a:r>
          </a:p>
        </p:txBody>
      </p:sp>
      <p:pic>
        <p:nvPicPr>
          <p:cNvPr id="4" name="Picture 2">
            <a:extLst>
              <a:ext uri="{FF2B5EF4-FFF2-40B4-BE49-F238E27FC236}">
                <a16:creationId xmlns:a16="http://schemas.microsoft.com/office/drawing/2014/main" id="{6641CAA3-3E2C-4188-A25C-AAC4B719F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674" y="1314449"/>
            <a:ext cx="4886325" cy="381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6553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B881-8083-4D1B-B8E9-FF97A17B301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ea typeface="Montserrat"/>
                <a:cs typeface="Montserrat"/>
                <a:sym typeface="Montserrat"/>
              </a:rPr>
              <a:t>Contents</a:t>
            </a:r>
            <a:endParaRPr lang="en-US" sz="2400" dirty="0"/>
          </a:p>
        </p:txBody>
      </p:sp>
      <p:sp>
        <p:nvSpPr>
          <p:cNvPr id="3" name="Text Placeholder 2">
            <a:extLst>
              <a:ext uri="{FF2B5EF4-FFF2-40B4-BE49-F238E27FC236}">
                <a16:creationId xmlns:a16="http://schemas.microsoft.com/office/drawing/2014/main" id="{F325E808-EE46-488D-90F6-ED8A2A466D91}"/>
              </a:ext>
            </a:extLst>
          </p:cNvPr>
          <p:cNvSpPr>
            <a:spLocks noGrp="1"/>
          </p:cNvSpPr>
          <p:nvPr>
            <p:ph type="body" idx="1"/>
          </p:nvPr>
        </p:nvSpPr>
        <p:spPr>
          <a:xfrm>
            <a:off x="0" y="1135380"/>
            <a:ext cx="3368040" cy="3433495"/>
          </a:xfrm>
        </p:spPr>
        <p:txBody>
          <a:bodyPr/>
          <a:lstStyle/>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Introduction</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Problem Statement</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Points for discussion</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Data Summary</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Exploratory Data Analysis</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Modeling Overview</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Feature Importance</a:t>
            </a:r>
          </a:p>
          <a:p>
            <a:pPr marL="114300" indent="0">
              <a:lnSpc>
                <a:spcPct val="100000"/>
              </a:lnSpc>
              <a:buClrTx/>
              <a:buSzPct val="125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a:lnSpc>
                <a:spcPct val="100000"/>
              </a:lnSpc>
              <a:buClrTx/>
              <a:buSzPct val="125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Conclusion</a:t>
            </a: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indent="0">
              <a:buNone/>
            </a:pPr>
            <a:endParaRPr lang="en-US" sz="1200" dirty="0">
              <a:latin typeface="Verdana" panose="020B0604030504040204" pitchFamily="34" charset="0"/>
              <a:ea typeface="Verdana" panose="020B0604030504040204" pitchFamily="34" charset="0"/>
            </a:endParaRPr>
          </a:p>
        </p:txBody>
      </p:sp>
      <p:pic>
        <p:nvPicPr>
          <p:cNvPr id="4" name="Picture 2">
            <a:extLst>
              <a:ext uri="{FF2B5EF4-FFF2-40B4-BE49-F238E27FC236}">
                <a16:creationId xmlns:a16="http://schemas.microsoft.com/office/drawing/2014/main" id="{6056D032-07FE-41C7-A2DB-BD3928214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373" y="731375"/>
            <a:ext cx="5155411"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948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84992-82D4-468F-B92F-422A4D68F305}"/>
              </a:ext>
            </a:extLst>
          </p:cNvPr>
          <p:cNvSpPr>
            <a:spLocks noGrp="1"/>
          </p:cNvSpPr>
          <p:nvPr>
            <p:ph type="title"/>
          </p:nvPr>
        </p:nvSpPr>
        <p:spPr>
          <a:xfrm>
            <a:off x="0" y="445025"/>
            <a:ext cx="8832300" cy="572700"/>
          </a:xfrm>
        </p:spPr>
        <p:txBody>
          <a:bodyPr/>
          <a:lstStyle/>
          <a:p>
            <a:r>
              <a:rPr lang="en-IN" sz="2400" i="0" dirty="0">
                <a:solidFill>
                  <a:srgbClr val="C00000"/>
                </a:solidFill>
                <a:effectLst/>
                <a:latin typeface="Century Gothic" panose="020B0502020202020204" pitchFamily="34" charset="0"/>
              </a:rPr>
              <a:t>Dealing with Outliers</a:t>
            </a:r>
            <a:endParaRPr lang="en-US" sz="2400" dirty="0">
              <a:solidFill>
                <a:srgbClr val="C00000"/>
              </a:solidFill>
              <a:latin typeface="Century Gothic" panose="020B0502020202020204" pitchFamily="34" charset="0"/>
            </a:endParaRPr>
          </a:p>
        </p:txBody>
      </p:sp>
      <p:sp>
        <p:nvSpPr>
          <p:cNvPr id="3" name="Text Placeholder 2">
            <a:extLst>
              <a:ext uri="{FF2B5EF4-FFF2-40B4-BE49-F238E27FC236}">
                <a16:creationId xmlns:a16="http://schemas.microsoft.com/office/drawing/2014/main" id="{ABF9A149-4A94-4F61-BFAF-513013E89948}"/>
              </a:ext>
            </a:extLst>
          </p:cNvPr>
          <p:cNvSpPr>
            <a:spLocks noGrp="1"/>
          </p:cNvSpPr>
          <p:nvPr>
            <p:ph type="body" idx="1"/>
          </p:nvPr>
        </p:nvSpPr>
        <p:spPr>
          <a:xfrm>
            <a:off x="311699" y="1152475"/>
            <a:ext cx="4853232" cy="1133525"/>
          </a:xfrm>
        </p:spPr>
        <p:txBody>
          <a:bodyPr/>
          <a:lstStyle/>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Boxplot of Rented bike count depicts the presence of a high range of outliers.</a:t>
            </a:r>
          </a:p>
        </p:txBody>
      </p:sp>
      <p:pic>
        <p:nvPicPr>
          <p:cNvPr id="4" name="Picture 2">
            <a:extLst>
              <a:ext uri="{FF2B5EF4-FFF2-40B4-BE49-F238E27FC236}">
                <a16:creationId xmlns:a16="http://schemas.microsoft.com/office/drawing/2014/main" id="{519DEEB4-8D82-493D-8D88-B188CFBF2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819" y="894396"/>
            <a:ext cx="3607594" cy="19845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28FC1A6-5978-43A8-9D9C-6B7A62309A48}"/>
              </a:ext>
            </a:extLst>
          </p:cNvPr>
          <p:cNvSpPr txBox="1"/>
          <p:nvPr/>
        </p:nvSpPr>
        <p:spPr>
          <a:xfrm>
            <a:off x="1" y="2453640"/>
            <a:ext cx="4998722" cy="400110"/>
          </a:xfrm>
          <a:prstGeom prst="rect">
            <a:avLst/>
          </a:prstGeom>
          <a:noFill/>
        </p:spPr>
        <p:txBody>
          <a:bodyPr wrap="square" rtlCol="0">
            <a:spAutoFit/>
          </a:bodyPr>
          <a:lstStyle/>
          <a:p>
            <a:r>
              <a:rPr lang="en-US" sz="2000" dirty="0">
                <a:solidFill>
                  <a:srgbClr val="C00000"/>
                </a:solidFill>
                <a:latin typeface="Century Gothic" panose="020B0502020202020204" pitchFamily="34" charset="0"/>
              </a:rPr>
              <a:t>Using IQR process to remove outliers</a:t>
            </a:r>
          </a:p>
        </p:txBody>
      </p:sp>
      <p:sp>
        <p:nvSpPr>
          <p:cNvPr id="7" name="TextBox 6">
            <a:extLst>
              <a:ext uri="{FF2B5EF4-FFF2-40B4-BE49-F238E27FC236}">
                <a16:creationId xmlns:a16="http://schemas.microsoft.com/office/drawing/2014/main" id="{6B6E6EBB-ABAF-4343-A4A3-0EDA99867578}"/>
              </a:ext>
            </a:extLst>
          </p:cNvPr>
          <p:cNvSpPr txBox="1"/>
          <p:nvPr/>
        </p:nvSpPr>
        <p:spPr>
          <a:xfrm>
            <a:off x="207168" y="3128963"/>
            <a:ext cx="4543425" cy="1754326"/>
          </a:xfrm>
          <a:prstGeom prst="rect">
            <a:avLst/>
          </a:prstGeom>
          <a:noFill/>
        </p:spPr>
        <p:txBody>
          <a:bodyPr wrap="square">
            <a:spAutoFit/>
          </a:bodyPr>
          <a:lstStyle/>
          <a:p>
            <a:r>
              <a:rPr lang="en-US" sz="1200" dirty="0">
                <a:solidFill>
                  <a:schemeClr val="accent2"/>
                </a:solidFill>
                <a:latin typeface="Roboto" panose="02000000000000000000" pitchFamily="2" charset="0"/>
                <a:ea typeface="Roboto" panose="02000000000000000000" pitchFamily="2" charset="0"/>
              </a:rPr>
              <a:t>Rented bike</a:t>
            </a:r>
            <a:r>
              <a:rPr lang="en-US" sz="1200" i="0" dirty="0">
                <a:solidFill>
                  <a:schemeClr val="accent2"/>
                </a:solidFill>
                <a:effectLst/>
                <a:latin typeface="Roboto" panose="02000000000000000000" pitchFamily="2" charset="0"/>
                <a:ea typeface="Roboto" panose="02000000000000000000" pitchFamily="2" charset="0"/>
              </a:rPr>
              <a:t> column indicating negligible or 0 outlier values</a:t>
            </a:r>
            <a:r>
              <a:rPr lang="en-US" sz="1200" i="0" dirty="0">
                <a:solidFill>
                  <a:srgbClr val="757575"/>
                </a:solidFill>
                <a:effectLst/>
                <a:latin typeface="Roboto" panose="02000000000000000000" pitchFamily="2" charset="0"/>
                <a:ea typeface="Roboto" panose="02000000000000000000" pitchFamily="2" charset="0"/>
              </a:rPr>
              <a:t>.</a:t>
            </a:r>
          </a:p>
          <a:p>
            <a:endParaRPr lang="en-US" sz="1200" i="0" dirty="0">
              <a:solidFill>
                <a:srgbClr val="757575"/>
              </a:solidFill>
              <a:effectLst/>
              <a:latin typeface="Roboto" panose="02000000000000000000" pitchFamily="2" charset="0"/>
              <a:ea typeface="Roboto" panose="02000000000000000000" pitchFamily="2" charset="0"/>
            </a:endParaRPr>
          </a:p>
          <a:p>
            <a:r>
              <a:rPr lang="en-IN" sz="1200" dirty="0">
                <a:solidFill>
                  <a:srgbClr val="000000"/>
                </a:solidFill>
                <a:effectLst/>
                <a:latin typeface="Roboto" panose="02000000000000000000" pitchFamily="2" charset="0"/>
                <a:ea typeface="Roboto" panose="02000000000000000000" pitchFamily="2" charset="0"/>
              </a:rPr>
              <a:t>Q1 = </a:t>
            </a:r>
            <a:r>
              <a:rPr lang="en-IN" sz="1200" dirty="0" err="1">
                <a:solidFill>
                  <a:srgbClr val="000000"/>
                </a:solidFill>
                <a:effectLst/>
                <a:latin typeface="Roboto" panose="02000000000000000000" pitchFamily="2" charset="0"/>
                <a:ea typeface="Roboto" panose="02000000000000000000" pitchFamily="2" charset="0"/>
              </a:rPr>
              <a:t>df.quantile</a:t>
            </a:r>
            <a:r>
              <a:rPr lang="en-IN" sz="1200" dirty="0">
                <a:solidFill>
                  <a:srgbClr val="000000"/>
                </a:solidFill>
                <a:effectLst/>
                <a:latin typeface="Roboto" panose="02000000000000000000" pitchFamily="2" charset="0"/>
                <a:ea typeface="Roboto" panose="02000000000000000000" pitchFamily="2" charset="0"/>
              </a:rPr>
              <a:t>(</a:t>
            </a:r>
            <a:r>
              <a:rPr lang="en-IN" sz="1200" dirty="0">
                <a:solidFill>
                  <a:srgbClr val="09885A"/>
                </a:solidFill>
                <a:effectLst/>
                <a:latin typeface="Roboto" panose="02000000000000000000" pitchFamily="2" charset="0"/>
                <a:ea typeface="Roboto" panose="02000000000000000000" pitchFamily="2" charset="0"/>
              </a:rPr>
              <a:t>0.25</a:t>
            </a:r>
            <a:r>
              <a:rPr lang="en-IN" sz="1200" dirty="0">
                <a:solidFill>
                  <a:srgbClr val="000000"/>
                </a:solidFill>
                <a:effectLst/>
                <a:latin typeface="Roboto" panose="02000000000000000000" pitchFamily="2" charset="0"/>
                <a:ea typeface="Roboto" panose="02000000000000000000" pitchFamily="2" charset="0"/>
              </a:rPr>
              <a:t>)</a:t>
            </a:r>
          </a:p>
          <a:p>
            <a:r>
              <a:rPr lang="en-IN" sz="1200" dirty="0">
                <a:solidFill>
                  <a:srgbClr val="000000"/>
                </a:solidFill>
                <a:effectLst/>
                <a:latin typeface="Roboto" panose="02000000000000000000" pitchFamily="2" charset="0"/>
                <a:ea typeface="Roboto" panose="02000000000000000000" pitchFamily="2" charset="0"/>
              </a:rPr>
              <a:t>Q3 = </a:t>
            </a:r>
            <a:r>
              <a:rPr lang="en-IN" sz="1200" dirty="0" err="1">
                <a:solidFill>
                  <a:srgbClr val="000000"/>
                </a:solidFill>
                <a:effectLst/>
                <a:latin typeface="Roboto" panose="02000000000000000000" pitchFamily="2" charset="0"/>
                <a:ea typeface="Roboto" panose="02000000000000000000" pitchFamily="2" charset="0"/>
              </a:rPr>
              <a:t>df.quantile</a:t>
            </a:r>
            <a:r>
              <a:rPr lang="en-IN" sz="1200" dirty="0">
                <a:solidFill>
                  <a:srgbClr val="000000"/>
                </a:solidFill>
                <a:effectLst/>
                <a:latin typeface="Roboto" panose="02000000000000000000" pitchFamily="2" charset="0"/>
                <a:ea typeface="Roboto" panose="02000000000000000000" pitchFamily="2" charset="0"/>
              </a:rPr>
              <a:t>(</a:t>
            </a:r>
            <a:r>
              <a:rPr lang="en-IN" sz="1200" dirty="0">
                <a:solidFill>
                  <a:srgbClr val="09885A"/>
                </a:solidFill>
                <a:effectLst/>
                <a:latin typeface="Roboto" panose="02000000000000000000" pitchFamily="2" charset="0"/>
                <a:ea typeface="Roboto" panose="02000000000000000000" pitchFamily="2" charset="0"/>
              </a:rPr>
              <a:t>0.75</a:t>
            </a:r>
            <a:r>
              <a:rPr lang="en-IN" sz="1200" dirty="0">
                <a:solidFill>
                  <a:srgbClr val="000000"/>
                </a:solidFill>
                <a:effectLst/>
                <a:latin typeface="Roboto" panose="02000000000000000000" pitchFamily="2" charset="0"/>
                <a:ea typeface="Roboto" panose="02000000000000000000" pitchFamily="2" charset="0"/>
              </a:rPr>
              <a:t>)</a:t>
            </a:r>
          </a:p>
          <a:p>
            <a:r>
              <a:rPr lang="en-IN" sz="1200" dirty="0">
                <a:solidFill>
                  <a:srgbClr val="000000"/>
                </a:solidFill>
                <a:effectLst/>
                <a:latin typeface="Roboto" panose="02000000000000000000" pitchFamily="2" charset="0"/>
                <a:ea typeface="Roboto" panose="02000000000000000000" pitchFamily="2" charset="0"/>
              </a:rPr>
              <a:t>IQR(</a:t>
            </a:r>
            <a:r>
              <a:rPr lang="en-IN" sz="1200" i="0" dirty="0">
                <a:solidFill>
                  <a:srgbClr val="292929"/>
                </a:solidFill>
                <a:effectLst/>
                <a:latin typeface="Roboto" panose="02000000000000000000" pitchFamily="2" charset="0"/>
                <a:ea typeface="Roboto" panose="02000000000000000000" pitchFamily="2" charset="0"/>
              </a:rPr>
              <a:t>Inter-quartile range</a:t>
            </a:r>
            <a:r>
              <a:rPr lang="en-IN" sz="1200" dirty="0">
                <a:solidFill>
                  <a:srgbClr val="000000"/>
                </a:solidFill>
                <a:effectLst/>
                <a:latin typeface="Roboto" panose="02000000000000000000" pitchFamily="2" charset="0"/>
                <a:ea typeface="Roboto" panose="02000000000000000000" pitchFamily="2" charset="0"/>
              </a:rPr>
              <a:t>) = Q3 - Q1</a:t>
            </a:r>
          </a:p>
          <a:p>
            <a:endParaRPr lang="en-IN" sz="1200" dirty="0">
              <a:latin typeface="Roboto" panose="02000000000000000000" pitchFamily="2" charset="0"/>
              <a:ea typeface="Roboto" panose="02000000000000000000" pitchFamily="2" charset="0"/>
            </a:endParaRPr>
          </a:p>
          <a:p>
            <a:r>
              <a:rPr lang="en-IN" sz="1200" dirty="0">
                <a:solidFill>
                  <a:srgbClr val="000000"/>
                </a:solidFill>
                <a:effectLst/>
                <a:latin typeface="Roboto" panose="02000000000000000000" pitchFamily="2" charset="0"/>
                <a:ea typeface="Roboto" panose="02000000000000000000" pitchFamily="2" charset="0"/>
              </a:rPr>
              <a:t>Lower range = Q1 – 1.5*IQR</a:t>
            </a:r>
          </a:p>
          <a:p>
            <a:endParaRPr lang="en-IN" sz="1200" dirty="0">
              <a:solidFill>
                <a:srgbClr val="000000"/>
              </a:solidFill>
              <a:effectLst/>
              <a:latin typeface="Roboto" panose="02000000000000000000" pitchFamily="2" charset="0"/>
              <a:ea typeface="Roboto" panose="02000000000000000000" pitchFamily="2" charset="0"/>
            </a:endParaRPr>
          </a:p>
          <a:p>
            <a:r>
              <a:rPr lang="en-IN" sz="1200" dirty="0">
                <a:latin typeface="Roboto" panose="02000000000000000000" pitchFamily="2" charset="0"/>
                <a:ea typeface="Roboto" panose="02000000000000000000" pitchFamily="2" charset="0"/>
              </a:rPr>
              <a:t>Higher range  = Q2 + 1.5*IQR</a:t>
            </a:r>
            <a:endParaRPr lang="en-IN" sz="1200" dirty="0">
              <a:solidFill>
                <a:srgbClr val="000000"/>
              </a:solidFill>
              <a:effectLst/>
              <a:latin typeface="Roboto" panose="02000000000000000000" pitchFamily="2" charset="0"/>
              <a:ea typeface="Roboto" panose="02000000000000000000" pitchFamily="2" charset="0"/>
            </a:endParaRPr>
          </a:p>
        </p:txBody>
      </p:sp>
      <p:pic>
        <p:nvPicPr>
          <p:cNvPr id="9" name="Picture 8">
            <a:extLst>
              <a:ext uri="{FF2B5EF4-FFF2-40B4-BE49-F238E27FC236}">
                <a16:creationId xmlns:a16="http://schemas.microsoft.com/office/drawing/2014/main" id="{7DA833E7-F4F4-4C5F-98F8-3ABFC0CCCB0D}"/>
              </a:ext>
            </a:extLst>
          </p:cNvPr>
          <p:cNvPicPr>
            <a:picLocks noChangeAspect="1"/>
          </p:cNvPicPr>
          <p:nvPr/>
        </p:nvPicPr>
        <p:blipFill>
          <a:blip r:embed="rId3"/>
          <a:stretch>
            <a:fillRect/>
          </a:stretch>
        </p:blipFill>
        <p:spPr>
          <a:xfrm>
            <a:off x="5486400" y="2945595"/>
            <a:ext cx="3529013" cy="1937694"/>
          </a:xfrm>
          <a:prstGeom prst="rect">
            <a:avLst/>
          </a:prstGeom>
        </p:spPr>
      </p:pic>
    </p:spTree>
    <p:extLst>
      <p:ext uri="{BB962C8B-B14F-4D97-AF65-F5344CB8AC3E}">
        <p14:creationId xmlns:p14="http://schemas.microsoft.com/office/powerpoint/2010/main" val="2557787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FCCB-CAE1-4760-858E-801E957F478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Linear Regression Analysis</a:t>
            </a:r>
          </a:p>
        </p:txBody>
      </p:sp>
      <p:sp>
        <p:nvSpPr>
          <p:cNvPr id="3" name="Text Placeholder 2">
            <a:extLst>
              <a:ext uri="{FF2B5EF4-FFF2-40B4-BE49-F238E27FC236}">
                <a16:creationId xmlns:a16="http://schemas.microsoft.com/office/drawing/2014/main" id="{69724FE9-8BFF-42B3-86C8-7ADD3DB232FD}"/>
              </a:ext>
            </a:extLst>
          </p:cNvPr>
          <p:cNvSpPr>
            <a:spLocks noGrp="1"/>
          </p:cNvSpPr>
          <p:nvPr>
            <p:ph type="body" idx="1"/>
          </p:nvPr>
        </p:nvSpPr>
        <p:spPr>
          <a:xfrm>
            <a:off x="311699" y="1017725"/>
            <a:ext cx="8182219" cy="1432581"/>
          </a:xfrm>
        </p:spPr>
        <p:txBody>
          <a:bodyPr/>
          <a:lstStyle/>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rPr>
              <a:t>It’s evident that a simple linear model is not giving us much accuracy.</a:t>
            </a:r>
          </a:p>
          <a:p>
            <a:pPr marL="0" indent="0">
              <a:buClrTx/>
              <a:buSzPct val="100000"/>
              <a:buNone/>
            </a:pPr>
            <a:endParaRPr lang="en-US" sz="120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rPr>
              <a:t>R-score is </a:t>
            </a:r>
            <a:r>
              <a:rPr lang="en-US" sz="1200" b="1" i="0" dirty="0">
                <a:solidFill>
                  <a:srgbClr val="212121"/>
                </a:solidFill>
                <a:effectLst/>
                <a:latin typeface="Roboto" panose="02000000000000000000" pitchFamily="2" charset="0"/>
              </a:rPr>
              <a:t>0.55</a:t>
            </a:r>
            <a:r>
              <a:rPr lang="en-US" sz="1200" i="0" dirty="0">
                <a:solidFill>
                  <a:srgbClr val="212121"/>
                </a:solidFill>
                <a:effectLst/>
                <a:latin typeface="Roboto" panose="02000000000000000000" pitchFamily="2" charset="0"/>
              </a:rPr>
              <a:t> and Adj R-score is </a:t>
            </a:r>
            <a:r>
              <a:rPr lang="en-US" sz="1200" b="1" i="0" dirty="0">
                <a:solidFill>
                  <a:srgbClr val="212121"/>
                </a:solidFill>
                <a:effectLst/>
                <a:latin typeface="Roboto" panose="02000000000000000000" pitchFamily="2" charset="0"/>
              </a:rPr>
              <a:t>0.54.  </a:t>
            </a:r>
            <a:r>
              <a:rPr lang="en-IN" sz="1200" b="0" i="0" dirty="0">
                <a:solidFill>
                  <a:srgbClr val="212121"/>
                </a:solidFill>
                <a:effectLst/>
                <a:latin typeface="Times New Roman" panose="02020603050405020304" pitchFamily="18" charset="0"/>
                <a:cs typeface="Times New Roman" panose="02020603050405020304" pitchFamily="18" charset="0"/>
              </a:rPr>
              <a:t>MSE : </a:t>
            </a:r>
            <a:r>
              <a:rPr lang="en-IN" sz="1200" b="1" i="0" dirty="0">
                <a:solidFill>
                  <a:srgbClr val="212121"/>
                </a:solidFill>
                <a:effectLst/>
                <a:latin typeface="Times New Roman" panose="02020603050405020304" pitchFamily="18" charset="0"/>
                <a:cs typeface="Times New Roman" panose="02020603050405020304" pitchFamily="18" charset="0"/>
              </a:rPr>
              <a:t>155676.03   </a:t>
            </a:r>
            <a:r>
              <a:rPr lang="en-IN" sz="1200" b="0" i="0" dirty="0">
                <a:solidFill>
                  <a:srgbClr val="212121"/>
                </a:solidFill>
                <a:effectLst/>
                <a:latin typeface="Times New Roman" panose="02020603050405020304" pitchFamily="18" charset="0"/>
                <a:cs typeface="Times New Roman" panose="02020603050405020304" pitchFamily="18" charset="0"/>
              </a:rPr>
              <a:t>MAE : </a:t>
            </a:r>
            <a:r>
              <a:rPr lang="en-IN" sz="1200" b="1" i="0" dirty="0">
                <a:solidFill>
                  <a:srgbClr val="212121"/>
                </a:solidFill>
                <a:effectLst/>
                <a:latin typeface="Times New Roman" panose="02020603050405020304" pitchFamily="18" charset="0"/>
                <a:cs typeface="Times New Roman" panose="02020603050405020304" pitchFamily="18" charset="0"/>
              </a:rPr>
              <a:t>301.067  </a:t>
            </a:r>
            <a:r>
              <a:rPr lang="en-IN" sz="1200" b="0" i="0" dirty="0">
                <a:solidFill>
                  <a:srgbClr val="212121"/>
                </a:solidFill>
                <a:effectLst/>
                <a:latin typeface="Times New Roman" panose="02020603050405020304" pitchFamily="18" charset="0"/>
                <a:cs typeface="Times New Roman" panose="02020603050405020304" pitchFamily="18" charset="0"/>
              </a:rPr>
              <a:t>RMSE : </a:t>
            </a:r>
            <a:r>
              <a:rPr lang="en-IN" sz="1200" b="1" i="0" dirty="0">
                <a:solidFill>
                  <a:srgbClr val="212121"/>
                </a:solidFill>
                <a:effectLst/>
                <a:latin typeface="Times New Roman" panose="02020603050405020304" pitchFamily="18" charset="0"/>
                <a:cs typeface="Times New Roman" panose="02020603050405020304" pitchFamily="18" charset="0"/>
              </a:rPr>
              <a:t>394.558</a:t>
            </a:r>
          </a:p>
          <a:p>
            <a:pPr marL="171450" indent="-171450">
              <a:buClrTx/>
              <a:buSzPct val="100000"/>
              <a:buFont typeface="Arial" panose="020B0604020202020204" pitchFamily="34" charset="0"/>
              <a:buChar char="•"/>
            </a:pPr>
            <a:endParaRPr lang="en-IN" sz="1200" b="1" dirty="0">
              <a:solidFill>
                <a:srgbClr val="212121"/>
              </a:solidFill>
              <a:latin typeface="Times New Roman" panose="02020603050405020304" pitchFamily="18" charset="0"/>
              <a:cs typeface="Times New Roman" panose="02020603050405020304" pitchFamily="18"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Linear Regression model residual values ranging from -1500 to 2000.</a:t>
            </a:r>
          </a:p>
          <a:p>
            <a:pPr marL="0" indent="0" algn="l">
              <a:buNone/>
            </a:pPr>
            <a:r>
              <a:rPr lang="en-US" sz="1200" b="1" dirty="0">
                <a:solidFill>
                  <a:srgbClr val="212121"/>
                </a:solidFill>
                <a:latin typeface="Times New Roman" panose="02020603050405020304" pitchFamily="18" charset="0"/>
                <a:cs typeface="Times New Roman" panose="02020603050405020304" pitchFamily="18" charset="0"/>
              </a:rPr>
              <a:t>	</a:t>
            </a:r>
            <a:endParaRPr lang="en-US" sz="1200" b="0" i="0" dirty="0">
              <a:solidFill>
                <a:srgbClr val="212121"/>
              </a:solidFill>
              <a:effectLst/>
              <a:latin typeface="Roboto" panose="02000000000000000000" pitchFamily="2" charset="0"/>
            </a:endParaRPr>
          </a:p>
        </p:txBody>
      </p:sp>
      <p:pic>
        <p:nvPicPr>
          <p:cNvPr id="5" name="Picture 4">
            <a:extLst>
              <a:ext uri="{FF2B5EF4-FFF2-40B4-BE49-F238E27FC236}">
                <a16:creationId xmlns:a16="http://schemas.microsoft.com/office/drawing/2014/main" id="{217B3444-7F9D-49AA-8326-E78AF71588A7}"/>
              </a:ext>
            </a:extLst>
          </p:cNvPr>
          <p:cNvPicPr>
            <a:picLocks noChangeAspect="1"/>
          </p:cNvPicPr>
          <p:nvPr/>
        </p:nvPicPr>
        <p:blipFill>
          <a:blip r:embed="rId2"/>
          <a:stretch>
            <a:fillRect/>
          </a:stretch>
        </p:blipFill>
        <p:spPr>
          <a:xfrm>
            <a:off x="136921" y="2700339"/>
            <a:ext cx="4435079" cy="2393155"/>
          </a:xfrm>
          <a:prstGeom prst="rect">
            <a:avLst/>
          </a:prstGeom>
        </p:spPr>
      </p:pic>
      <p:pic>
        <p:nvPicPr>
          <p:cNvPr id="6" name="Picture 2">
            <a:extLst>
              <a:ext uri="{FF2B5EF4-FFF2-40B4-BE49-F238E27FC236}">
                <a16:creationId xmlns:a16="http://schemas.microsoft.com/office/drawing/2014/main" id="{240ED633-3ECB-45E0-8C86-C62020B3A1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756" y="2514601"/>
            <a:ext cx="4099323" cy="2678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210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FCCB-CAE1-4760-858E-801E957F478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Lasso Regression Analysis</a:t>
            </a:r>
          </a:p>
        </p:txBody>
      </p:sp>
      <p:sp>
        <p:nvSpPr>
          <p:cNvPr id="3" name="Text Placeholder 2">
            <a:extLst>
              <a:ext uri="{FF2B5EF4-FFF2-40B4-BE49-F238E27FC236}">
                <a16:creationId xmlns:a16="http://schemas.microsoft.com/office/drawing/2014/main" id="{69724FE9-8BFF-42B3-86C8-7ADD3DB232FD}"/>
              </a:ext>
            </a:extLst>
          </p:cNvPr>
          <p:cNvSpPr>
            <a:spLocks noGrp="1"/>
          </p:cNvSpPr>
          <p:nvPr>
            <p:ph type="body" idx="1"/>
          </p:nvPr>
        </p:nvSpPr>
        <p:spPr>
          <a:xfrm>
            <a:off x="311699" y="1024869"/>
            <a:ext cx="8182219" cy="1432581"/>
          </a:xfrm>
        </p:spPr>
        <p:txBody>
          <a:bodyPr/>
          <a:lstStyle/>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ea typeface="Roboto" panose="02000000000000000000" pitchFamily="2" charset="0"/>
              </a:rPr>
              <a:t> </a:t>
            </a:r>
            <a:r>
              <a:rPr lang="en-US" sz="1200" b="0" i="0" dirty="0">
                <a:solidFill>
                  <a:srgbClr val="212121"/>
                </a:solidFill>
                <a:effectLst/>
                <a:latin typeface="Roboto" panose="02000000000000000000" pitchFamily="2" charset="0"/>
                <a:ea typeface="Roboto" panose="02000000000000000000" pitchFamily="2" charset="0"/>
              </a:rPr>
              <a:t>Using Lasso regression, the model accuracy has been further reduced slightly. </a:t>
            </a:r>
          </a:p>
          <a:p>
            <a:pPr marL="0" indent="0">
              <a:buClrTx/>
              <a:buSzPct val="100000"/>
              <a:buNone/>
            </a:pPr>
            <a:endParaRPr lang="en-US" sz="1200" dirty="0">
              <a:solidFill>
                <a:srgbClr val="212121"/>
              </a:solidFill>
              <a:latin typeface="Roboto" panose="02000000000000000000" pitchFamily="2" charset="0"/>
              <a:ea typeface="Roboto" panose="02000000000000000000" pitchFamily="2" charset="0"/>
              <a:cs typeface="Times New Roman" panose="02020603050405020304" pitchFamily="18"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R-Score is </a:t>
            </a:r>
            <a:r>
              <a:rPr lang="en-US" sz="1200" b="1" i="0" dirty="0">
                <a:solidFill>
                  <a:srgbClr val="212121"/>
                </a:solidFill>
                <a:effectLst/>
                <a:latin typeface="Roboto" panose="02000000000000000000" pitchFamily="2" charset="0"/>
                <a:ea typeface="Roboto" panose="02000000000000000000" pitchFamily="2" charset="0"/>
              </a:rPr>
              <a:t>0.55</a:t>
            </a:r>
            <a:r>
              <a:rPr lang="en-US" sz="1200" b="0" i="0" dirty="0">
                <a:solidFill>
                  <a:srgbClr val="212121"/>
                </a:solidFill>
                <a:effectLst/>
                <a:latin typeface="Roboto" panose="02000000000000000000" pitchFamily="2" charset="0"/>
                <a:ea typeface="Roboto" panose="02000000000000000000" pitchFamily="2" charset="0"/>
              </a:rPr>
              <a:t> and Adj R-score is </a:t>
            </a:r>
            <a:r>
              <a:rPr lang="en-US" sz="1200" b="1" i="0" dirty="0">
                <a:solidFill>
                  <a:srgbClr val="212121"/>
                </a:solidFill>
                <a:effectLst/>
                <a:latin typeface="Roboto" panose="02000000000000000000" pitchFamily="2" charset="0"/>
                <a:ea typeface="Roboto" panose="02000000000000000000" pitchFamily="2" charset="0"/>
              </a:rPr>
              <a:t>0.54</a:t>
            </a:r>
            <a:r>
              <a:rPr lang="en-US" sz="1200" b="0" i="0" dirty="0">
                <a:solidFill>
                  <a:srgbClr val="212121"/>
                </a:solidFill>
                <a:effectLst/>
                <a:latin typeface="Roboto" panose="02000000000000000000" pitchFamily="2" charset="0"/>
                <a:ea typeface="Roboto" panose="02000000000000000000" pitchFamily="2" charset="0"/>
              </a:rPr>
              <a:t>  </a:t>
            </a:r>
            <a:r>
              <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MSE : </a:t>
            </a:r>
            <a:r>
              <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155673.688</a:t>
            </a:r>
            <a:r>
              <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  MAE : </a:t>
            </a:r>
            <a:r>
              <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301.06 </a:t>
            </a:r>
            <a:r>
              <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  RMSE : </a:t>
            </a:r>
            <a:r>
              <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394.555</a:t>
            </a:r>
          </a:p>
          <a:p>
            <a:pPr marL="171450" indent="-171450">
              <a:buClrTx/>
              <a:buSzPct val="100000"/>
              <a:buFont typeface="Arial" panose="020B0604020202020204" pitchFamily="34" charset="0"/>
              <a:buChar char="•"/>
            </a:pPr>
            <a:endParaRPr lang="pt-BR" sz="1200" dirty="0">
              <a:solidFill>
                <a:srgbClr val="212121"/>
              </a:solidFill>
              <a:latin typeface="Roboto" panose="02000000000000000000" pitchFamily="2" charset="0"/>
              <a:ea typeface="Roboto" panose="02000000000000000000" pitchFamily="2" charset="0"/>
              <a:cs typeface="Times New Roman" panose="02020603050405020304" pitchFamily="18" charset="0"/>
            </a:endParaRPr>
          </a:p>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rPr>
              <a:t>T</a:t>
            </a:r>
            <a:r>
              <a:rPr lang="en-US" sz="1200" b="0" i="0" dirty="0">
                <a:solidFill>
                  <a:srgbClr val="212121"/>
                </a:solidFill>
                <a:effectLst/>
                <a:latin typeface="Roboto" panose="02000000000000000000" pitchFamily="2" charset="0"/>
              </a:rPr>
              <a:t>he Residual plot more or less remains the Same even with the Lasso Regression.</a:t>
            </a:r>
          </a:p>
          <a:p>
            <a:pPr marL="171450" indent="-171450">
              <a:buClrTx/>
              <a:buSzPct val="100000"/>
              <a:buFont typeface="Arial" panose="020B0604020202020204" pitchFamily="34" charset="0"/>
              <a:buChar char="•"/>
            </a:pPr>
            <a:endPar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endParaRPr>
          </a:p>
          <a:p>
            <a:pPr marL="0" indent="0" algn="l">
              <a:buNone/>
            </a:pPr>
            <a:endParaRPr lang="en-US" sz="1200" b="0" i="0" dirty="0">
              <a:solidFill>
                <a:srgbClr val="212121"/>
              </a:solidFill>
              <a:effectLst/>
              <a:latin typeface="Roboto" panose="02000000000000000000" pitchFamily="2" charset="0"/>
            </a:endParaRPr>
          </a:p>
          <a:p>
            <a:pPr marL="0" indent="0">
              <a:buClrTx/>
              <a:buSzPct val="100000"/>
              <a:buNone/>
            </a:pPr>
            <a:endParaRPr lang="en-US" sz="1200" b="1" i="0" dirty="0">
              <a:solidFill>
                <a:srgbClr val="212121"/>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03823E89-6653-4F60-8CC5-0FAE6F359B4B}"/>
              </a:ext>
            </a:extLst>
          </p:cNvPr>
          <p:cNvPicPr>
            <a:picLocks noChangeAspect="1"/>
          </p:cNvPicPr>
          <p:nvPr/>
        </p:nvPicPr>
        <p:blipFill>
          <a:blip r:embed="rId2"/>
          <a:stretch>
            <a:fillRect/>
          </a:stretch>
        </p:blipFill>
        <p:spPr>
          <a:xfrm>
            <a:off x="1" y="2514600"/>
            <a:ext cx="4679155" cy="2628900"/>
          </a:xfrm>
          <a:prstGeom prst="rect">
            <a:avLst/>
          </a:prstGeom>
        </p:spPr>
      </p:pic>
      <p:pic>
        <p:nvPicPr>
          <p:cNvPr id="8" name="Picture 2">
            <a:extLst>
              <a:ext uri="{FF2B5EF4-FFF2-40B4-BE49-F238E27FC236}">
                <a16:creationId xmlns:a16="http://schemas.microsoft.com/office/drawing/2014/main" id="{80E6C657-11BF-469D-9050-61D9C638A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3469" y="2264568"/>
            <a:ext cx="4114799" cy="287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71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FCCB-CAE1-4760-858E-801E957F478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Hyperparameter Tuning Lasso Regression</a:t>
            </a:r>
          </a:p>
        </p:txBody>
      </p:sp>
      <p:sp>
        <p:nvSpPr>
          <p:cNvPr id="3" name="Text Placeholder 2">
            <a:extLst>
              <a:ext uri="{FF2B5EF4-FFF2-40B4-BE49-F238E27FC236}">
                <a16:creationId xmlns:a16="http://schemas.microsoft.com/office/drawing/2014/main" id="{69724FE9-8BFF-42B3-86C8-7ADD3DB232FD}"/>
              </a:ext>
            </a:extLst>
          </p:cNvPr>
          <p:cNvSpPr>
            <a:spLocks noGrp="1"/>
          </p:cNvSpPr>
          <p:nvPr>
            <p:ph type="body" idx="1"/>
          </p:nvPr>
        </p:nvSpPr>
        <p:spPr>
          <a:xfrm>
            <a:off x="311699" y="1024869"/>
            <a:ext cx="8182219" cy="1432581"/>
          </a:xfrm>
        </p:spPr>
        <p:txBody>
          <a:bodyPr/>
          <a:lstStyle/>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ea typeface="Roboto" panose="02000000000000000000" pitchFamily="2" charset="0"/>
              </a:rPr>
              <a:t> </a:t>
            </a:r>
            <a:r>
              <a:rPr lang="en-US" sz="1200" b="0" i="0" dirty="0">
                <a:solidFill>
                  <a:srgbClr val="212121"/>
                </a:solidFill>
                <a:effectLst/>
                <a:latin typeface="Roboto" panose="02000000000000000000" pitchFamily="2" charset="0"/>
                <a:ea typeface="Roboto" panose="02000000000000000000" pitchFamily="2" charset="0"/>
              </a:rPr>
              <a:t>Accuracy using Hyperparameter as well is low.</a:t>
            </a:r>
          </a:p>
          <a:p>
            <a:pPr marL="0" indent="0">
              <a:buClrTx/>
              <a:buSzPct val="100000"/>
              <a:buNone/>
            </a:pPr>
            <a:endParaRPr lang="en-US" sz="1200" dirty="0">
              <a:solidFill>
                <a:srgbClr val="212121"/>
              </a:solidFill>
              <a:latin typeface="Roboto" panose="02000000000000000000" pitchFamily="2" charset="0"/>
              <a:ea typeface="Roboto" panose="02000000000000000000" pitchFamily="2"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 R-Score </a:t>
            </a:r>
            <a:r>
              <a:rPr lang="en-US" sz="1200" b="1" i="0" dirty="0">
                <a:solidFill>
                  <a:srgbClr val="212121"/>
                </a:solidFill>
                <a:effectLst/>
                <a:latin typeface="Roboto" panose="02000000000000000000" pitchFamily="2" charset="0"/>
                <a:ea typeface="Roboto" panose="02000000000000000000" pitchFamily="2" charset="0"/>
              </a:rPr>
              <a:t>0.55 </a:t>
            </a:r>
            <a:r>
              <a:rPr lang="en-US" sz="1200" b="0" i="0" dirty="0">
                <a:solidFill>
                  <a:srgbClr val="212121"/>
                </a:solidFill>
                <a:effectLst/>
                <a:latin typeface="Roboto" panose="02000000000000000000" pitchFamily="2" charset="0"/>
                <a:ea typeface="Roboto" panose="02000000000000000000" pitchFamily="2" charset="0"/>
              </a:rPr>
              <a:t>and Adjusted R-score  </a:t>
            </a:r>
            <a:r>
              <a:rPr lang="en-US" sz="1200" b="1" i="0" dirty="0">
                <a:solidFill>
                  <a:srgbClr val="212121"/>
                </a:solidFill>
                <a:effectLst/>
                <a:latin typeface="Roboto" panose="02000000000000000000" pitchFamily="2" charset="0"/>
                <a:ea typeface="Roboto" panose="02000000000000000000" pitchFamily="2" charset="0"/>
              </a:rPr>
              <a:t>0.54  </a:t>
            </a:r>
            <a:r>
              <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MSE : </a:t>
            </a:r>
            <a:r>
              <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155675.8669</a:t>
            </a:r>
            <a:r>
              <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  MAE : </a:t>
            </a:r>
            <a:r>
              <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301.0676  </a:t>
            </a:r>
            <a:r>
              <a:rPr lang="pt-BR"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RMSE : </a:t>
            </a:r>
            <a:r>
              <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394.5578</a:t>
            </a:r>
          </a:p>
          <a:p>
            <a:pPr marL="171450" indent="-171450">
              <a:buClrTx/>
              <a:buSzPct val="100000"/>
              <a:buFont typeface="Arial" panose="020B0604020202020204" pitchFamily="34" charset="0"/>
              <a:buChar char="•"/>
            </a:pPr>
            <a:endParaRPr lang="pt-BR" sz="1200" b="1" dirty="0">
              <a:solidFill>
                <a:srgbClr val="212121"/>
              </a:solidFill>
              <a:latin typeface="Roboto" panose="02000000000000000000" pitchFamily="2" charset="0"/>
              <a:ea typeface="Roboto" panose="02000000000000000000" pitchFamily="2" charset="0"/>
              <a:cs typeface="Times New Roman" panose="02020603050405020304" pitchFamily="18"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Residual plot remains the same using Hyperparameters as well.</a:t>
            </a:r>
          </a:p>
          <a:p>
            <a:pPr marL="171450" indent="-171450">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marL="171450" indent="-171450">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Possible </a:t>
            </a:r>
            <a:r>
              <a:rPr lang="en-US" sz="1200" b="1" i="0" dirty="0">
                <a:solidFill>
                  <a:srgbClr val="212121"/>
                </a:solidFill>
                <a:effectLst/>
                <a:latin typeface="Roboto" panose="02000000000000000000" pitchFamily="2" charset="0"/>
              </a:rPr>
              <a:t>reasons </a:t>
            </a:r>
            <a:r>
              <a:rPr lang="en-US" sz="1200" b="0" i="0" dirty="0">
                <a:solidFill>
                  <a:srgbClr val="212121"/>
                </a:solidFill>
                <a:effectLst/>
                <a:latin typeface="Roboto" panose="02000000000000000000" pitchFamily="2" charset="0"/>
              </a:rPr>
              <a:t>of such </a:t>
            </a:r>
            <a:r>
              <a:rPr lang="en-US" sz="1200" b="1" i="0" dirty="0">
                <a:solidFill>
                  <a:srgbClr val="212121"/>
                </a:solidFill>
                <a:effectLst/>
                <a:latin typeface="Roboto" panose="02000000000000000000" pitchFamily="2" charset="0"/>
              </a:rPr>
              <a:t>low accuracy </a:t>
            </a:r>
            <a:r>
              <a:rPr lang="en-US" sz="1200" b="0" i="0" dirty="0">
                <a:solidFill>
                  <a:srgbClr val="212121"/>
                </a:solidFill>
                <a:effectLst/>
                <a:latin typeface="Roboto" panose="02000000000000000000" pitchFamily="2" charset="0"/>
              </a:rPr>
              <a:t>using the Linear model is</a:t>
            </a:r>
            <a:r>
              <a:rPr lang="en-US" sz="1200" dirty="0">
                <a:solidFill>
                  <a:srgbClr val="212121"/>
                </a:solidFill>
                <a:latin typeface="Roboto" panose="02000000000000000000" pitchFamily="2" charset="0"/>
              </a:rPr>
              <a:t> </a:t>
            </a:r>
            <a:r>
              <a:rPr lang="en-US" sz="1200" b="1" dirty="0">
                <a:solidFill>
                  <a:srgbClr val="212121"/>
                </a:solidFill>
                <a:latin typeface="Roboto" panose="02000000000000000000" pitchFamily="2" charset="0"/>
              </a:rPr>
              <a:t>low linear relationship</a:t>
            </a:r>
            <a:r>
              <a:rPr lang="en-US" sz="1200" dirty="0">
                <a:solidFill>
                  <a:srgbClr val="212121"/>
                </a:solidFill>
                <a:latin typeface="Roboto" panose="02000000000000000000" pitchFamily="2" charset="0"/>
              </a:rPr>
              <a:t>, </a:t>
            </a:r>
            <a:r>
              <a:rPr lang="en-US" sz="1200" b="1" dirty="0">
                <a:solidFill>
                  <a:srgbClr val="212121"/>
                </a:solidFill>
                <a:latin typeface="Roboto" panose="02000000000000000000" pitchFamily="2" charset="0"/>
              </a:rPr>
              <a:t>low correlation </a:t>
            </a:r>
            <a:r>
              <a:rPr lang="en-US" sz="1200" dirty="0">
                <a:solidFill>
                  <a:srgbClr val="212121"/>
                </a:solidFill>
                <a:latin typeface="Roboto" panose="02000000000000000000" pitchFamily="2" charset="0"/>
              </a:rPr>
              <a:t>between dependent and independent variables.</a:t>
            </a:r>
            <a:endParaRPr lang="en-US" sz="1200" b="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endParaRPr lang="pt-BR"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endParaRPr>
          </a:p>
        </p:txBody>
      </p:sp>
      <p:pic>
        <p:nvPicPr>
          <p:cNvPr id="6" name="Picture 2">
            <a:extLst>
              <a:ext uri="{FF2B5EF4-FFF2-40B4-BE49-F238E27FC236}">
                <a16:creationId xmlns:a16="http://schemas.microsoft.com/office/drawing/2014/main" id="{37C6BAE7-CADC-4A44-BA58-0F3828AAFE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14649"/>
            <a:ext cx="4507706" cy="2190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C6810ED1-787D-43AC-AC79-7DC3EE1B0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940" y="2686051"/>
            <a:ext cx="4507706" cy="2457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314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5136-DEBA-471E-91F4-9C4048DCC03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Decision Tree Analysis</a:t>
            </a:r>
          </a:p>
        </p:txBody>
      </p:sp>
      <p:sp>
        <p:nvSpPr>
          <p:cNvPr id="3" name="Text Placeholder 2">
            <a:extLst>
              <a:ext uri="{FF2B5EF4-FFF2-40B4-BE49-F238E27FC236}">
                <a16:creationId xmlns:a16="http://schemas.microsoft.com/office/drawing/2014/main" id="{A93B09E1-3EA1-41BD-AE23-B8E398B3C9CD}"/>
              </a:ext>
            </a:extLst>
          </p:cNvPr>
          <p:cNvSpPr>
            <a:spLocks noGrp="1"/>
          </p:cNvSpPr>
          <p:nvPr>
            <p:ph type="body" idx="1"/>
          </p:nvPr>
        </p:nvSpPr>
        <p:spPr>
          <a:xfrm>
            <a:off x="311700" y="1017725"/>
            <a:ext cx="8725144" cy="2561294"/>
          </a:xfrm>
        </p:spPr>
        <p:txBody>
          <a:bodyPr/>
          <a:lstStyle/>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Decision tree improves the accuracy significantly on the Test set. its evident from the below plot the Predicted and actual values are much closer compared to Linear Model</a:t>
            </a:r>
          </a:p>
          <a:p>
            <a:pPr>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R-score of </a:t>
            </a:r>
            <a:r>
              <a:rPr lang="en-US" sz="1200" b="1" i="0" dirty="0">
                <a:solidFill>
                  <a:srgbClr val="212121"/>
                </a:solidFill>
                <a:effectLst/>
                <a:latin typeface="Roboto" panose="02000000000000000000" pitchFamily="2" charset="0"/>
                <a:ea typeface="Roboto" panose="02000000000000000000" pitchFamily="2" charset="0"/>
              </a:rPr>
              <a:t>0.754 </a:t>
            </a:r>
            <a:r>
              <a:rPr lang="en-US" sz="1200" b="0" i="0" dirty="0">
                <a:solidFill>
                  <a:srgbClr val="212121"/>
                </a:solidFill>
                <a:effectLst/>
                <a:latin typeface="Roboto" panose="02000000000000000000" pitchFamily="2" charset="0"/>
                <a:ea typeface="Roboto" panose="02000000000000000000" pitchFamily="2" charset="0"/>
              </a:rPr>
              <a:t>and Adjusted R-score of </a:t>
            </a:r>
            <a:r>
              <a:rPr lang="en-US" sz="1200" b="1" i="0" dirty="0">
                <a:solidFill>
                  <a:srgbClr val="212121"/>
                </a:solidFill>
                <a:effectLst/>
                <a:latin typeface="Roboto" panose="02000000000000000000" pitchFamily="2" charset="0"/>
                <a:ea typeface="Roboto" panose="02000000000000000000" pitchFamily="2" charset="0"/>
              </a:rPr>
              <a:t>0.751</a:t>
            </a:r>
            <a:r>
              <a:rPr lang="en-US" sz="1200" b="0" i="0" dirty="0">
                <a:solidFill>
                  <a:srgbClr val="212121"/>
                </a:solidFill>
                <a:effectLst/>
                <a:latin typeface="Roboto" panose="02000000000000000000" pitchFamily="2" charset="0"/>
                <a:ea typeface="Roboto" panose="02000000000000000000" pitchFamily="2" charset="0"/>
              </a:rPr>
              <a:t>, MSE : </a:t>
            </a:r>
            <a:r>
              <a:rPr lang="en-US" sz="1200" b="1" i="0" dirty="0">
                <a:solidFill>
                  <a:srgbClr val="212121"/>
                </a:solidFill>
                <a:effectLst/>
                <a:latin typeface="Roboto" panose="02000000000000000000" pitchFamily="2" charset="0"/>
                <a:ea typeface="Roboto" panose="02000000000000000000" pitchFamily="2" charset="0"/>
              </a:rPr>
              <a:t>83584.7431</a:t>
            </a:r>
            <a:r>
              <a:rPr lang="en-US" sz="1200" b="0" i="0" dirty="0">
                <a:solidFill>
                  <a:srgbClr val="212121"/>
                </a:solidFill>
                <a:effectLst/>
                <a:latin typeface="Roboto" panose="02000000000000000000" pitchFamily="2" charset="0"/>
                <a:ea typeface="Roboto" panose="02000000000000000000" pitchFamily="2" charset="0"/>
              </a:rPr>
              <a:t>, MAE : </a:t>
            </a:r>
            <a:r>
              <a:rPr lang="en-US" sz="1200" b="1" i="0" dirty="0">
                <a:solidFill>
                  <a:srgbClr val="212121"/>
                </a:solidFill>
                <a:effectLst/>
                <a:latin typeface="Roboto" panose="02000000000000000000" pitchFamily="2" charset="0"/>
                <a:ea typeface="Roboto" panose="02000000000000000000" pitchFamily="2" charset="0"/>
              </a:rPr>
              <a:t>164.4561</a:t>
            </a:r>
            <a:r>
              <a:rPr lang="en-US" sz="1200" b="0" i="0" dirty="0">
                <a:solidFill>
                  <a:srgbClr val="212121"/>
                </a:solidFill>
                <a:effectLst/>
                <a:latin typeface="Roboto" panose="02000000000000000000" pitchFamily="2" charset="0"/>
                <a:ea typeface="Roboto" panose="02000000000000000000" pitchFamily="2" charset="0"/>
              </a:rPr>
              <a:t>, RMSE : </a:t>
            </a:r>
            <a:r>
              <a:rPr lang="en-US" sz="1200" b="1" i="0" dirty="0">
                <a:solidFill>
                  <a:srgbClr val="212121"/>
                </a:solidFill>
                <a:effectLst/>
                <a:latin typeface="Roboto" panose="02000000000000000000" pitchFamily="2" charset="0"/>
                <a:ea typeface="Roboto" panose="02000000000000000000" pitchFamily="2" charset="0"/>
              </a:rPr>
              <a:t>289.1102</a:t>
            </a:r>
          </a:p>
          <a:p>
            <a:pPr>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Residual values are reduced remarkably for the Decision tree. </a:t>
            </a:r>
            <a:r>
              <a:rPr lang="en-US" sz="1200" dirty="0">
                <a:solidFill>
                  <a:srgbClr val="212121"/>
                </a:solidFill>
                <a:latin typeface="Roboto" panose="02000000000000000000" pitchFamily="2" charset="0"/>
              </a:rPr>
              <a:t>T</a:t>
            </a:r>
            <a:r>
              <a:rPr lang="en-US" sz="1200" b="0" i="0" dirty="0">
                <a:solidFill>
                  <a:srgbClr val="212121"/>
                </a:solidFill>
                <a:effectLst/>
                <a:latin typeface="Roboto" panose="02000000000000000000" pitchFamily="2" charset="0"/>
              </a:rPr>
              <a:t>he KDE plot is much leaner and most of the Residual values are closer to zero.</a:t>
            </a:r>
          </a:p>
          <a:p>
            <a:pPr>
              <a:buClrTx/>
              <a:buSzPct val="100000"/>
              <a:buFont typeface="Arial" panose="020B0604020202020204" pitchFamily="34" charset="0"/>
              <a:buChar char="•"/>
            </a:pPr>
            <a:endParaRPr lang="en-US" sz="1200" b="0" i="0" dirty="0">
              <a:solidFill>
                <a:srgbClr val="212121"/>
              </a:solidFill>
              <a:effectLst/>
              <a:latin typeface="Roboto" panose="02000000000000000000" pitchFamily="2" charset="0"/>
            </a:endParaRPr>
          </a:p>
          <a:p>
            <a:pPr marL="114300" indent="0">
              <a:buClrTx/>
              <a:buSzPct val="100000"/>
              <a:buNone/>
            </a:pPr>
            <a:endParaRPr lang="en-US" sz="1200" b="0" i="0" dirty="0">
              <a:solidFill>
                <a:srgbClr val="212121"/>
              </a:solidFill>
              <a:effectLst/>
              <a:latin typeface="Roboto" panose="02000000000000000000" pitchFamily="2" charset="0"/>
            </a:endParaRPr>
          </a:p>
        </p:txBody>
      </p:sp>
      <p:pic>
        <p:nvPicPr>
          <p:cNvPr id="5" name="Picture 2">
            <a:extLst>
              <a:ext uri="{FF2B5EF4-FFF2-40B4-BE49-F238E27FC236}">
                <a16:creationId xmlns:a16="http://schemas.microsoft.com/office/drawing/2014/main" id="{F56F343D-95CF-40F2-A82D-30B4843FE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9188" y="2571750"/>
            <a:ext cx="4107656" cy="2561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5102DB4-BB1A-4DBB-8EAD-D66CE4FA6279}"/>
              </a:ext>
            </a:extLst>
          </p:cNvPr>
          <p:cNvPicPr>
            <a:picLocks noChangeAspect="1"/>
          </p:cNvPicPr>
          <p:nvPr/>
        </p:nvPicPr>
        <p:blipFill>
          <a:blip r:embed="rId3"/>
          <a:stretch>
            <a:fillRect/>
          </a:stretch>
        </p:blipFill>
        <p:spPr>
          <a:xfrm>
            <a:off x="164307" y="2671763"/>
            <a:ext cx="4243387" cy="2471736"/>
          </a:xfrm>
          <a:prstGeom prst="rect">
            <a:avLst/>
          </a:prstGeom>
        </p:spPr>
      </p:pic>
    </p:spTree>
    <p:extLst>
      <p:ext uri="{BB962C8B-B14F-4D97-AF65-F5344CB8AC3E}">
        <p14:creationId xmlns:p14="http://schemas.microsoft.com/office/powerpoint/2010/main" val="1990298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5136-DEBA-471E-91F4-9C4048DCC03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Cat Boost Analysis</a:t>
            </a:r>
          </a:p>
        </p:txBody>
      </p:sp>
      <p:sp>
        <p:nvSpPr>
          <p:cNvPr id="3" name="Text Placeholder 2">
            <a:extLst>
              <a:ext uri="{FF2B5EF4-FFF2-40B4-BE49-F238E27FC236}">
                <a16:creationId xmlns:a16="http://schemas.microsoft.com/office/drawing/2014/main" id="{A93B09E1-3EA1-41BD-AE23-B8E398B3C9CD}"/>
              </a:ext>
            </a:extLst>
          </p:cNvPr>
          <p:cNvSpPr>
            <a:spLocks noGrp="1"/>
          </p:cNvSpPr>
          <p:nvPr>
            <p:ph type="body" idx="1"/>
          </p:nvPr>
        </p:nvSpPr>
        <p:spPr>
          <a:xfrm>
            <a:off x="311700" y="1017725"/>
            <a:ext cx="8725144" cy="1554025"/>
          </a:xfrm>
        </p:spPr>
        <p:txBody>
          <a:bodyPr/>
          <a:lstStyle/>
          <a:p>
            <a:pPr marL="114300" indent="0">
              <a:buClrTx/>
              <a:buSzPct val="100000"/>
              <a:buNone/>
            </a:pPr>
            <a:endParaRPr lang="en-US" sz="1200" dirty="0">
              <a:solidFill>
                <a:srgbClr val="212121"/>
              </a:solidFill>
              <a:latin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R-score of </a:t>
            </a:r>
            <a:r>
              <a:rPr lang="en-US" sz="1200" b="1" i="0" dirty="0">
                <a:solidFill>
                  <a:srgbClr val="212121"/>
                </a:solidFill>
                <a:effectLst/>
                <a:latin typeface="Roboto" panose="02000000000000000000" pitchFamily="2" charset="0"/>
                <a:ea typeface="Roboto" panose="02000000000000000000" pitchFamily="2" charset="0"/>
              </a:rPr>
              <a:t>0.853 </a:t>
            </a:r>
            <a:r>
              <a:rPr lang="en-US" sz="1200" b="0" i="0" dirty="0">
                <a:solidFill>
                  <a:srgbClr val="212121"/>
                </a:solidFill>
                <a:effectLst/>
                <a:latin typeface="Roboto" panose="02000000000000000000" pitchFamily="2" charset="0"/>
                <a:ea typeface="Roboto" panose="02000000000000000000" pitchFamily="2" charset="0"/>
              </a:rPr>
              <a:t>and Adjusted R-score of </a:t>
            </a:r>
            <a:r>
              <a:rPr lang="en-US" sz="1200" b="1" i="0" dirty="0">
                <a:solidFill>
                  <a:srgbClr val="212121"/>
                </a:solidFill>
                <a:effectLst/>
                <a:latin typeface="Roboto" panose="02000000000000000000" pitchFamily="2" charset="0"/>
                <a:ea typeface="Roboto" panose="02000000000000000000" pitchFamily="2" charset="0"/>
              </a:rPr>
              <a:t>0.852</a:t>
            </a:r>
            <a:r>
              <a:rPr lang="en-US" sz="1200" b="0" i="0" dirty="0">
                <a:solidFill>
                  <a:srgbClr val="212121"/>
                </a:solidFill>
                <a:effectLst/>
                <a:latin typeface="Roboto" panose="02000000000000000000" pitchFamily="2" charset="0"/>
                <a:ea typeface="Roboto" panose="02000000000000000000" pitchFamily="2" charset="0"/>
              </a:rPr>
              <a:t>, MSE : </a:t>
            </a:r>
            <a:r>
              <a:rPr lang="en-US" sz="1200" b="1" i="0" dirty="0">
                <a:solidFill>
                  <a:srgbClr val="212121"/>
                </a:solidFill>
                <a:effectLst/>
                <a:latin typeface="Roboto" panose="02000000000000000000" pitchFamily="2" charset="0"/>
                <a:ea typeface="Roboto" panose="02000000000000000000" pitchFamily="2" charset="0"/>
              </a:rPr>
              <a:t>50554.194</a:t>
            </a:r>
            <a:r>
              <a:rPr lang="en-US" sz="1200" b="0" i="0" dirty="0">
                <a:solidFill>
                  <a:srgbClr val="212121"/>
                </a:solidFill>
                <a:effectLst/>
                <a:latin typeface="Roboto" panose="02000000000000000000" pitchFamily="2" charset="0"/>
                <a:ea typeface="Roboto" panose="02000000000000000000" pitchFamily="2" charset="0"/>
              </a:rPr>
              <a:t>, MAE :</a:t>
            </a:r>
            <a:r>
              <a:rPr lang="en-US" sz="1200" dirty="0">
                <a:solidFill>
                  <a:srgbClr val="212121"/>
                </a:solidFill>
                <a:latin typeface="Roboto" panose="02000000000000000000" pitchFamily="2" charset="0"/>
                <a:ea typeface="Roboto" panose="02000000000000000000" pitchFamily="2" charset="0"/>
              </a:rPr>
              <a:t> </a:t>
            </a:r>
            <a:r>
              <a:rPr lang="en-US" sz="1200" b="1" i="0" dirty="0">
                <a:solidFill>
                  <a:srgbClr val="212121"/>
                </a:solidFill>
                <a:effectLst/>
                <a:latin typeface="Roboto" panose="02000000000000000000" pitchFamily="2" charset="0"/>
                <a:ea typeface="Roboto" panose="02000000000000000000" pitchFamily="2" charset="0"/>
              </a:rPr>
              <a:t>149.230</a:t>
            </a:r>
            <a:r>
              <a:rPr lang="en-US" sz="1200" b="0" i="0" dirty="0">
                <a:solidFill>
                  <a:srgbClr val="212121"/>
                </a:solidFill>
                <a:effectLst/>
                <a:latin typeface="Roboto" panose="02000000000000000000" pitchFamily="2" charset="0"/>
                <a:ea typeface="Roboto" panose="02000000000000000000" pitchFamily="2" charset="0"/>
              </a:rPr>
              <a:t>, RMSE : </a:t>
            </a:r>
            <a:r>
              <a:rPr lang="en-US" sz="1200" b="1" i="0" dirty="0">
                <a:solidFill>
                  <a:srgbClr val="212121"/>
                </a:solidFill>
                <a:effectLst/>
                <a:latin typeface="Roboto" panose="02000000000000000000" pitchFamily="2" charset="0"/>
                <a:ea typeface="Roboto" panose="02000000000000000000" pitchFamily="2" charset="0"/>
              </a:rPr>
              <a:t>224.842</a:t>
            </a:r>
          </a:p>
          <a:p>
            <a:pPr>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Residual values are condensed remarkably towards zero for the </a:t>
            </a:r>
            <a:r>
              <a:rPr lang="en-US" sz="1200" dirty="0">
                <a:solidFill>
                  <a:srgbClr val="212121"/>
                </a:solidFill>
                <a:latin typeface="Roboto" panose="02000000000000000000" pitchFamily="2" charset="0"/>
              </a:rPr>
              <a:t>Cat Boost</a:t>
            </a:r>
            <a:r>
              <a:rPr lang="en-US" sz="1200" b="0" i="0" dirty="0">
                <a:solidFill>
                  <a:srgbClr val="212121"/>
                </a:solidFill>
                <a:effectLst/>
                <a:latin typeface="Roboto" panose="02000000000000000000" pitchFamily="2" charset="0"/>
              </a:rPr>
              <a:t>. </a:t>
            </a:r>
            <a:r>
              <a:rPr lang="en-US" sz="1200" dirty="0">
                <a:solidFill>
                  <a:srgbClr val="212121"/>
                </a:solidFill>
                <a:latin typeface="Roboto" panose="02000000000000000000" pitchFamily="2" charset="0"/>
              </a:rPr>
              <a:t>T</a:t>
            </a:r>
            <a:r>
              <a:rPr lang="en-US" sz="1200" b="0" i="0" dirty="0">
                <a:solidFill>
                  <a:srgbClr val="212121"/>
                </a:solidFill>
                <a:effectLst/>
                <a:latin typeface="Roboto" panose="02000000000000000000" pitchFamily="2" charset="0"/>
              </a:rPr>
              <a:t>he KDE plot is much leaner and most of the Residual values are closer to zero.</a:t>
            </a:r>
          </a:p>
          <a:p>
            <a:pPr marL="114300" indent="0">
              <a:buClrTx/>
              <a:buSzPct val="100000"/>
              <a:buNone/>
            </a:pPr>
            <a:endParaRPr lang="en-US" sz="1200" b="0" i="0" dirty="0">
              <a:solidFill>
                <a:srgbClr val="212121"/>
              </a:solidFill>
              <a:effectLst/>
              <a:latin typeface="Roboto" panose="02000000000000000000" pitchFamily="2" charset="0"/>
            </a:endParaRPr>
          </a:p>
        </p:txBody>
      </p:sp>
      <p:pic>
        <p:nvPicPr>
          <p:cNvPr id="9" name="Picture 8">
            <a:extLst>
              <a:ext uri="{FF2B5EF4-FFF2-40B4-BE49-F238E27FC236}">
                <a16:creationId xmlns:a16="http://schemas.microsoft.com/office/drawing/2014/main" id="{B12D9495-407B-47EB-A9C5-2D23986FBC59}"/>
              </a:ext>
            </a:extLst>
          </p:cNvPr>
          <p:cNvPicPr>
            <a:picLocks noChangeAspect="1"/>
          </p:cNvPicPr>
          <p:nvPr/>
        </p:nvPicPr>
        <p:blipFill>
          <a:blip r:embed="rId2"/>
          <a:stretch>
            <a:fillRect/>
          </a:stretch>
        </p:blipFill>
        <p:spPr>
          <a:xfrm>
            <a:off x="4572000" y="2582204"/>
            <a:ext cx="4464844" cy="2561296"/>
          </a:xfrm>
          <a:prstGeom prst="rect">
            <a:avLst/>
          </a:prstGeom>
        </p:spPr>
      </p:pic>
      <p:pic>
        <p:nvPicPr>
          <p:cNvPr id="11" name="Picture 10">
            <a:extLst>
              <a:ext uri="{FF2B5EF4-FFF2-40B4-BE49-F238E27FC236}">
                <a16:creationId xmlns:a16="http://schemas.microsoft.com/office/drawing/2014/main" id="{1B79A2A9-1919-4EE2-9AF6-F32FA08C1A60}"/>
              </a:ext>
            </a:extLst>
          </p:cNvPr>
          <p:cNvPicPr>
            <a:picLocks noChangeAspect="1"/>
          </p:cNvPicPr>
          <p:nvPr/>
        </p:nvPicPr>
        <p:blipFill>
          <a:blip r:embed="rId3"/>
          <a:stretch>
            <a:fillRect/>
          </a:stretch>
        </p:blipFill>
        <p:spPr>
          <a:xfrm>
            <a:off x="-1" y="2878930"/>
            <a:ext cx="4314825" cy="2264569"/>
          </a:xfrm>
          <a:prstGeom prst="rect">
            <a:avLst/>
          </a:prstGeom>
        </p:spPr>
      </p:pic>
    </p:spTree>
    <p:extLst>
      <p:ext uri="{BB962C8B-B14F-4D97-AF65-F5344CB8AC3E}">
        <p14:creationId xmlns:p14="http://schemas.microsoft.com/office/powerpoint/2010/main" val="712410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5136-DEBA-471E-91F4-9C4048DCC03A}"/>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XG Boost Analysis</a:t>
            </a:r>
          </a:p>
        </p:txBody>
      </p:sp>
      <p:sp>
        <p:nvSpPr>
          <p:cNvPr id="3" name="Text Placeholder 2">
            <a:extLst>
              <a:ext uri="{FF2B5EF4-FFF2-40B4-BE49-F238E27FC236}">
                <a16:creationId xmlns:a16="http://schemas.microsoft.com/office/drawing/2014/main" id="{A93B09E1-3EA1-41BD-AE23-B8E398B3C9CD}"/>
              </a:ext>
            </a:extLst>
          </p:cNvPr>
          <p:cNvSpPr>
            <a:spLocks noGrp="1"/>
          </p:cNvSpPr>
          <p:nvPr>
            <p:ph type="body" idx="1"/>
          </p:nvPr>
        </p:nvSpPr>
        <p:spPr>
          <a:xfrm>
            <a:off x="311700" y="1017725"/>
            <a:ext cx="8725144" cy="1554025"/>
          </a:xfrm>
        </p:spPr>
        <p:txBody>
          <a:bodyPr/>
          <a:lstStyle/>
          <a:p>
            <a:pPr marL="114300" indent="0">
              <a:buClrTx/>
              <a:buSzPct val="100000"/>
              <a:buNone/>
            </a:pPr>
            <a:endParaRPr lang="en-US" sz="1200" dirty="0">
              <a:solidFill>
                <a:srgbClr val="212121"/>
              </a:solidFill>
              <a:latin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R-score of </a:t>
            </a:r>
            <a:r>
              <a:rPr lang="en-US" sz="1200" b="1" i="0" dirty="0">
                <a:solidFill>
                  <a:srgbClr val="212121"/>
                </a:solidFill>
                <a:effectLst/>
                <a:latin typeface="Roboto" panose="02000000000000000000" pitchFamily="2" charset="0"/>
                <a:ea typeface="Roboto" panose="02000000000000000000" pitchFamily="2" charset="0"/>
              </a:rPr>
              <a:t>0.872 </a:t>
            </a:r>
            <a:r>
              <a:rPr lang="en-US" sz="1200" b="0" i="0" dirty="0">
                <a:solidFill>
                  <a:srgbClr val="212121"/>
                </a:solidFill>
                <a:effectLst/>
                <a:latin typeface="Roboto" panose="02000000000000000000" pitchFamily="2" charset="0"/>
                <a:ea typeface="Roboto" panose="02000000000000000000" pitchFamily="2" charset="0"/>
              </a:rPr>
              <a:t>and Adjusted R-score of </a:t>
            </a:r>
            <a:r>
              <a:rPr lang="en-US" sz="1200" b="1" dirty="0">
                <a:solidFill>
                  <a:srgbClr val="212121"/>
                </a:solidFill>
                <a:latin typeface="Roboto" panose="02000000000000000000" pitchFamily="2" charset="0"/>
                <a:ea typeface="Roboto" panose="02000000000000000000" pitchFamily="2" charset="0"/>
              </a:rPr>
              <a:t>0.871</a:t>
            </a:r>
            <a:r>
              <a:rPr lang="en-US" sz="1200" b="0" i="0" dirty="0">
                <a:solidFill>
                  <a:srgbClr val="212121"/>
                </a:solidFill>
                <a:effectLst/>
                <a:latin typeface="Roboto" panose="02000000000000000000" pitchFamily="2" charset="0"/>
                <a:ea typeface="Roboto" panose="02000000000000000000" pitchFamily="2" charset="0"/>
              </a:rPr>
              <a:t>, MSE : </a:t>
            </a:r>
            <a:r>
              <a:rPr lang="en-US" sz="1200" b="1" dirty="0">
                <a:solidFill>
                  <a:srgbClr val="212121"/>
                </a:solidFill>
                <a:latin typeface="Roboto" panose="02000000000000000000" pitchFamily="2" charset="0"/>
                <a:ea typeface="Roboto" panose="02000000000000000000" pitchFamily="2" charset="0"/>
              </a:rPr>
              <a:t>44091.547 </a:t>
            </a:r>
            <a:r>
              <a:rPr lang="en-US" sz="1200" b="0" i="0" dirty="0">
                <a:solidFill>
                  <a:srgbClr val="212121"/>
                </a:solidFill>
                <a:effectLst/>
                <a:latin typeface="Roboto" panose="02000000000000000000" pitchFamily="2" charset="0"/>
                <a:ea typeface="Roboto" panose="02000000000000000000" pitchFamily="2" charset="0"/>
              </a:rPr>
              <a:t>, MAE :</a:t>
            </a:r>
            <a:r>
              <a:rPr lang="en-US" sz="1200" dirty="0">
                <a:solidFill>
                  <a:srgbClr val="212121"/>
                </a:solidFill>
                <a:latin typeface="Roboto" panose="02000000000000000000" pitchFamily="2" charset="0"/>
                <a:ea typeface="Roboto" panose="02000000000000000000" pitchFamily="2" charset="0"/>
              </a:rPr>
              <a:t> </a:t>
            </a:r>
            <a:r>
              <a:rPr lang="en-US" sz="1200" b="1" i="0" dirty="0">
                <a:solidFill>
                  <a:srgbClr val="212121"/>
                </a:solidFill>
                <a:effectLst/>
                <a:latin typeface="Roboto" panose="02000000000000000000" pitchFamily="2" charset="0"/>
                <a:ea typeface="Roboto" panose="02000000000000000000" pitchFamily="2" charset="0"/>
              </a:rPr>
              <a:t>131.533</a:t>
            </a:r>
            <a:r>
              <a:rPr lang="en-US" sz="1200" b="0" i="0" dirty="0">
                <a:solidFill>
                  <a:srgbClr val="212121"/>
                </a:solidFill>
                <a:effectLst/>
                <a:latin typeface="Roboto" panose="02000000000000000000" pitchFamily="2" charset="0"/>
                <a:ea typeface="Roboto" panose="02000000000000000000" pitchFamily="2" charset="0"/>
              </a:rPr>
              <a:t>, RMSE : </a:t>
            </a:r>
            <a:r>
              <a:rPr lang="en-US" sz="1200" b="1" i="0" dirty="0">
                <a:solidFill>
                  <a:srgbClr val="212121"/>
                </a:solidFill>
                <a:effectLst/>
                <a:latin typeface="Roboto" panose="02000000000000000000" pitchFamily="2" charset="0"/>
                <a:ea typeface="Roboto" panose="02000000000000000000" pitchFamily="2" charset="0"/>
              </a:rPr>
              <a:t>209.979</a:t>
            </a:r>
          </a:p>
          <a:p>
            <a:pPr>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rPr>
              <a:t>Residual values are condensed remarkably towards zero for the XG </a:t>
            </a:r>
            <a:r>
              <a:rPr lang="en-US" sz="1200" dirty="0">
                <a:solidFill>
                  <a:srgbClr val="212121"/>
                </a:solidFill>
                <a:latin typeface="Roboto" panose="02000000000000000000" pitchFamily="2" charset="0"/>
              </a:rPr>
              <a:t>Boost</a:t>
            </a:r>
            <a:r>
              <a:rPr lang="en-US" sz="1200" b="0" i="0" dirty="0">
                <a:solidFill>
                  <a:srgbClr val="212121"/>
                </a:solidFill>
                <a:effectLst/>
                <a:latin typeface="Roboto" panose="02000000000000000000" pitchFamily="2" charset="0"/>
              </a:rPr>
              <a:t>. </a:t>
            </a:r>
            <a:r>
              <a:rPr lang="en-US" sz="1200" dirty="0">
                <a:solidFill>
                  <a:srgbClr val="212121"/>
                </a:solidFill>
                <a:latin typeface="Roboto" panose="02000000000000000000" pitchFamily="2" charset="0"/>
              </a:rPr>
              <a:t>T</a:t>
            </a:r>
            <a:r>
              <a:rPr lang="en-US" sz="1200" b="0" i="0" dirty="0">
                <a:solidFill>
                  <a:srgbClr val="212121"/>
                </a:solidFill>
                <a:effectLst/>
                <a:latin typeface="Roboto" panose="02000000000000000000" pitchFamily="2" charset="0"/>
              </a:rPr>
              <a:t>he KDE plot is much leaner and most of the Residual values are closer to zero.</a:t>
            </a:r>
          </a:p>
          <a:p>
            <a:pPr marL="114300" indent="0">
              <a:buClrTx/>
              <a:buSzPct val="100000"/>
              <a:buNone/>
            </a:pPr>
            <a:endParaRPr lang="en-US" sz="1200" b="0" i="0" dirty="0">
              <a:solidFill>
                <a:srgbClr val="212121"/>
              </a:solidFill>
              <a:effectLst/>
              <a:latin typeface="Roboto" panose="02000000000000000000" pitchFamily="2" charset="0"/>
            </a:endParaRPr>
          </a:p>
        </p:txBody>
      </p:sp>
      <p:pic>
        <p:nvPicPr>
          <p:cNvPr id="5" name="Picture 4">
            <a:extLst>
              <a:ext uri="{FF2B5EF4-FFF2-40B4-BE49-F238E27FC236}">
                <a16:creationId xmlns:a16="http://schemas.microsoft.com/office/drawing/2014/main" id="{E4C8BD7B-B57E-41AC-AB14-5AF2BBD653F7}"/>
              </a:ext>
            </a:extLst>
          </p:cNvPr>
          <p:cNvPicPr>
            <a:picLocks noChangeAspect="1"/>
          </p:cNvPicPr>
          <p:nvPr/>
        </p:nvPicPr>
        <p:blipFill>
          <a:blip r:embed="rId2"/>
          <a:stretch>
            <a:fillRect/>
          </a:stretch>
        </p:blipFill>
        <p:spPr>
          <a:xfrm>
            <a:off x="107157" y="2921793"/>
            <a:ext cx="4193381" cy="2221705"/>
          </a:xfrm>
          <a:prstGeom prst="rect">
            <a:avLst/>
          </a:prstGeom>
        </p:spPr>
      </p:pic>
      <p:pic>
        <p:nvPicPr>
          <p:cNvPr id="7" name="Picture 6">
            <a:extLst>
              <a:ext uri="{FF2B5EF4-FFF2-40B4-BE49-F238E27FC236}">
                <a16:creationId xmlns:a16="http://schemas.microsoft.com/office/drawing/2014/main" id="{AE36890D-033F-408C-8646-FB9D3CB0942E}"/>
              </a:ext>
            </a:extLst>
          </p:cNvPr>
          <p:cNvPicPr>
            <a:picLocks noChangeAspect="1"/>
          </p:cNvPicPr>
          <p:nvPr/>
        </p:nvPicPr>
        <p:blipFill>
          <a:blip r:embed="rId3"/>
          <a:stretch>
            <a:fillRect/>
          </a:stretch>
        </p:blipFill>
        <p:spPr>
          <a:xfrm>
            <a:off x="4612238" y="2436020"/>
            <a:ext cx="4531763" cy="2707480"/>
          </a:xfrm>
          <a:prstGeom prst="rect">
            <a:avLst/>
          </a:prstGeom>
        </p:spPr>
      </p:pic>
    </p:spTree>
    <p:extLst>
      <p:ext uri="{BB962C8B-B14F-4D97-AF65-F5344CB8AC3E}">
        <p14:creationId xmlns:p14="http://schemas.microsoft.com/office/powerpoint/2010/main" val="583385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F27D8-0DD7-4E8F-8953-A6738835793E}"/>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Random Forest Analysis</a:t>
            </a:r>
          </a:p>
        </p:txBody>
      </p:sp>
      <p:sp>
        <p:nvSpPr>
          <p:cNvPr id="3" name="Text Placeholder 2">
            <a:extLst>
              <a:ext uri="{FF2B5EF4-FFF2-40B4-BE49-F238E27FC236}">
                <a16:creationId xmlns:a16="http://schemas.microsoft.com/office/drawing/2014/main" id="{DD168249-4159-4C5D-8F6E-C9743494B65E}"/>
              </a:ext>
            </a:extLst>
          </p:cNvPr>
          <p:cNvSpPr>
            <a:spLocks noGrp="1"/>
          </p:cNvSpPr>
          <p:nvPr>
            <p:ph type="body" idx="1"/>
          </p:nvPr>
        </p:nvSpPr>
        <p:spPr>
          <a:xfrm>
            <a:off x="311700" y="1152475"/>
            <a:ext cx="8520600" cy="947788"/>
          </a:xfrm>
        </p:spPr>
        <p:txBody>
          <a:bodyPr/>
          <a:lstStyle/>
          <a:p>
            <a:pPr algn="l">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R-score of </a:t>
            </a:r>
            <a:r>
              <a:rPr lang="en-US" sz="1200" b="1" i="0" dirty="0">
                <a:solidFill>
                  <a:srgbClr val="212121"/>
                </a:solidFill>
                <a:effectLst/>
                <a:latin typeface="Roboto" panose="02000000000000000000" pitchFamily="2" charset="0"/>
                <a:ea typeface="Roboto" panose="02000000000000000000" pitchFamily="2" charset="0"/>
              </a:rPr>
              <a:t>0.876</a:t>
            </a:r>
            <a:r>
              <a:rPr lang="en-US" sz="1200" b="0" i="0" dirty="0">
                <a:solidFill>
                  <a:srgbClr val="212121"/>
                </a:solidFill>
                <a:effectLst/>
                <a:latin typeface="Roboto" panose="02000000000000000000" pitchFamily="2" charset="0"/>
                <a:ea typeface="Roboto" panose="02000000000000000000" pitchFamily="2" charset="0"/>
              </a:rPr>
              <a:t> and an Adjusted  R-score of </a:t>
            </a:r>
            <a:r>
              <a:rPr lang="en-US" sz="1200" b="1" i="0" dirty="0">
                <a:solidFill>
                  <a:srgbClr val="212121"/>
                </a:solidFill>
                <a:effectLst/>
                <a:latin typeface="Roboto" panose="02000000000000000000" pitchFamily="2" charset="0"/>
                <a:ea typeface="Roboto" panose="02000000000000000000" pitchFamily="2" charset="0"/>
              </a:rPr>
              <a:t>0.875</a:t>
            </a:r>
            <a:r>
              <a:rPr lang="en-US" sz="1200" b="0" i="0" dirty="0">
                <a:solidFill>
                  <a:srgbClr val="212121"/>
                </a:solidFill>
                <a:effectLst/>
                <a:latin typeface="Roboto" panose="02000000000000000000" pitchFamily="2" charset="0"/>
                <a:ea typeface="Roboto" panose="02000000000000000000" pitchFamily="2" charset="0"/>
              </a:rPr>
              <a:t>. </a:t>
            </a:r>
            <a:r>
              <a:rPr lang="en-IN"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MSE : </a:t>
            </a:r>
            <a:r>
              <a:rPr lang="en-IN"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42747.1446  </a:t>
            </a:r>
            <a:r>
              <a:rPr lang="en-IN"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MAE : </a:t>
            </a:r>
            <a:r>
              <a:rPr lang="en-IN"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128.21  </a:t>
            </a:r>
            <a:r>
              <a:rPr lang="en-IN" sz="120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R</a:t>
            </a:r>
            <a:r>
              <a:rPr lang="en-IN" sz="1200" b="0"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MSE : </a:t>
            </a:r>
            <a:r>
              <a:rPr lang="en-IN" sz="1200" b="1" i="0" dirty="0">
                <a:solidFill>
                  <a:srgbClr val="212121"/>
                </a:solidFill>
                <a:effectLst/>
                <a:latin typeface="Roboto" panose="02000000000000000000" pitchFamily="2" charset="0"/>
                <a:ea typeface="Roboto" panose="02000000000000000000" pitchFamily="2" charset="0"/>
                <a:cs typeface="Times New Roman" panose="02020603050405020304" pitchFamily="18" charset="0"/>
              </a:rPr>
              <a:t>206.753</a:t>
            </a:r>
          </a:p>
          <a:p>
            <a:pPr marL="114300" indent="0" algn="l">
              <a:buClrTx/>
              <a:buSzPct val="100000"/>
              <a:buNone/>
            </a:pPr>
            <a:endParaRPr lang="en-US" sz="1200" b="0" i="0" dirty="0">
              <a:solidFill>
                <a:srgbClr val="212121"/>
              </a:solidFill>
              <a:effectLst/>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0" i="0" dirty="0">
                <a:solidFill>
                  <a:srgbClr val="212121"/>
                </a:solidFill>
                <a:effectLst/>
                <a:latin typeface="Roboto" panose="02000000000000000000" pitchFamily="2" charset="0"/>
                <a:ea typeface="Roboto" panose="02000000000000000000" pitchFamily="2" charset="0"/>
              </a:rPr>
              <a:t>Predicted and actual values of the test set follow an ideal line relation here.</a:t>
            </a:r>
          </a:p>
          <a:p>
            <a:pPr>
              <a:buClrTx/>
              <a:buSzPct val="100000"/>
              <a:buFont typeface="Arial" panose="020B0604020202020204" pitchFamily="34" charset="0"/>
              <a:buChar char="•"/>
            </a:pPr>
            <a:endParaRPr lang="en-US" sz="1200" dirty="0">
              <a:solidFill>
                <a:srgbClr val="212121"/>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dirty="0">
                <a:solidFill>
                  <a:srgbClr val="212121"/>
                </a:solidFill>
                <a:latin typeface="Roboto" panose="02000000000000000000" pitchFamily="2" charset="0"/>
              </a:rPr>
              <a:t>T</a:t>
            </a:r>
            <a:r>
              <a:rPr lang="en-US" sz="1200" b="0" i="0" dirty="0">
                <a:solidFill>
                  <a:srgbClr val="212121"/>
                </a:solidFill>
                <a:effectLst/>
                <a:latin typeface="Roboto" panose="02000000000000000000" pitchFamily="2" charset="0"/>
              </a:rPr>
              <a:t>he Residual error is reduced significantly using Random forest. The majority of the Residual error are condensed around zero.</a:t>
            </a:r>
          </a:p>
          <a:p>
            <a:pPr>
              <a:buClrTx/>
              <a:buSzPct val="100000"/>
              <a:buFont typeface="Arial" panose="020B0604020202020204" pitchFamily="34" charset="0"/>
              <a:buChar char="•"/>
            </a:pPr>
            <a:endParaRPr lang="en-US" sz="1200" b="0" i="0" dirty="0">
              <a:solidFill>
                <a:srgbClr val="212121"/>
              </a:solidFill>
              <a:effectLst/>
              <a:latin typeface="Roboto" panose="02000000000000000000" pitchFamily="2" charset="0"/>
              <a:ea typeface="Roboto" panose="02000000000000000000" pitchFamily="2" charset="0"/>
            </a:endParaRPr>
          </a:p>
          <a:p>
            <a:pPr marL="114300" indent="0">
              <a:buNone/>
            </a:pPr>
            <a:endParaRPr lang="en-US" sz="1200" dirty="0">
              <a:latin typeface="Roboto" panose="02000000000000000000" pitchFamily="2" charset="0"/>
              <a:ea typeface="Roboto" panose="02000000000000000000" pitchFamily="2" charset="0"/>
            </a:endParaRPr>
          </a:p>
        </p:txBody>
      </p:sp>
      <p:pic>
        <p:nvPicPr>
          <p:cNvPr id="4" name="Picture 2">
            <a:extLst>
              <a:ext uri="{FF2B5EF4-FFF2-40B4-BE49-F238E27FC236}">
                <a16:creationId xmlns:a16="http://schemas.microsoft.com/office/drawing/2014/main" id="{7A49AF92-05C7-4587-89C2-0CA12D9437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 y="2800350"/>
            <a:ext cx="4541520" cy="23517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91C24C6-C95A-4B09-99A1-56FFFF78A4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115" y="2571750"/>
            <a:ext cx="4271962" cy="248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919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607E2-06B8-4006-9965-3336B88E91F0}"/>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Feature Importance</a:t>
            </a:r>
          </a:p>
        </p:txBody>
      </p:sp>
      <p:sp>
        <p:nvSpPr>
          <p:cNvPr id="3" name="Text Placeholder 2">
            <a:extLst>
              <a:ext uri="{FF2B5EF4-FFF2-40B4-BE49-F238E27FC236}">
                <a16:creationId xmlns:a16="http://schemas.microsoft.com/office/drawing/2014/main" id="{2D54D23B-B28D-4B1A-9794-EB607BC730D3}"/>
              </a:ext>
            </a:extLst>
          </p:cNvPr>
          <p:cNvSpPr>
            <a:spLocks noGrp="1"/>
          </p:cNvSpPr>
          <p:nvPr>
            <p:ph type="body" idx="1"/>
          </p:nvPr>
        </p:nvSpPr>
        <p:spPr>
          <a:xfrm>
            <a:off x="311701" y="1478756"/>
            <a:ext cx="4003124" cy="3271838"/>
          </a:xfrm>
        </p:spPr>
        <p:txBody>
          <a:bodyPr/>
          <a:lstStyle/>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The adjacent Graph shows the importance of the features on our Rented bike count.</a:t>
            </a: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1" dirty="0">
                <a:solidFill>
                  <a:schemeClr val="accent2"/>
                </a:solidFill>
                <a:latin typeface="Roboto" panose="02000000000000000000" pitchFamily="2" charset="0"/>
                <a:ea typeface="Roboto" panose="02000000000000000000" pitchFamily="2" charset="0"/>
              </a:rPr>
              <a:t>Temperature </a:t>
            </a:r>
            <a:r>
              <a:rPr lang="en-US" sz="1200" dirty="0">
                <a:solidFill>
                  <a:schemeClr val="accent2"/>
                </a:solidFill>
                <a:latin typeface="Roboto" panose="02000000000000000000" pitchFamily="2" charset="0"/>
                <a:ea typeface="Roboto" panose="02000000000000000000" pitchFamily="2" charset="0"/>
              </a:rPr>
              <a:t>and </a:t>
            </a:r>
            <a:r>
              <a:rPr lang="en-US" sz="1200" b="1" dirty="0">
                <a:solidFill>
                  <a:schemeClr val="accent2"/>
                </a:solidFill>
                <a:latin typeface="Roboto" panose="02000000000000000000" pitchFamily="2" charset="0"/>
                <a:ea typeface="Roboto" panose="02000000000000000000" pitchFamily="2" charset="0"/>
              </a:rPr>
              <a:t>Hour </a:t>
            </a:r>
            <a:r>
              <a:rPr lang="en-US" sz="1200" dirty="0">
                <a:solidFill>
                  <a:schemeClr val="accent2"/>
                </a:solidFill>
                <a:latin typeface="Roboto" panose="02000000000000000000" pitchFamily="2" charset="0"/>
                <a:ea typeface="Roboto" panose="02000000000000000000" pitchFamily="2" charset="0"/>
              </a:rPr>
              <a:t>of the day is a major factors </a:t>
            </a:r>
            <a:r>
              <a:rPr lang="en-US" sz="1200" b="1" dirty="0">
                <a:solidFill>
                  <a:schemeClr val="accent2"/>
                </a:solidFill>
                <a:latin typeface="Roboto" panose="02000000000000000000" pitchFamily="2" charset="0"/>
                <a:ea typeface="Roboto" panose="02000000000000000000" pitchFamily="2" charset="0"/>
              </a:rPr>
              <a:t>driving </a:t>
            </a:r>
            <a:r>
              <a:rPr lang="en-US" sz="1200" dirty="0">
                <a:solidFill>
                  <a:schemeClr val="accent2"/>
                </a:solidFill>
                <a:latin typeface="Roboto" panose="02000000000000000000" pitchFamily="2" charset="0"/>
                <a:ea typeface="Roboto" panose="02000000000000000000" pitchFamily="2" charset="0"/>
              </a:rPr>
              <a:t>the </a:t>
            </a:r>
            <a:r>
              <a:rPr lang="en-US" sz="1200" b="1" dirty="0">
                <a:solidFill>
                  <a:schemeClr val="accent2"/>
                </a:solidFill>
                <a:latin typeface="Roboto" panose="02000000000000000000" pitchFamily="2" charset="0"/>
                <a:ea typeface="Roboto" panose="02000000000000000000" pitchFamily="2" charset="0"/>
              </a:rPr>
              <a:t>demand for bikes</a:t>
            </a:r>
            <a:r>
              <a:rPr lang="en-US" sz="1200" dirty="0">
                <a:solidFill>
                  <a:schemeClr val="accent2"/>
                </a:solidFill>
                <a:latin typeface="Roboto" panose="02000000000000000000" pitchFamily="2" charset="0"/>
                <a:ea typeface="Roboto" panose="02000000000000000000" pitchFamily="2" charset="0"/>
              </a:rPr>
              <a:t>.</a:t>
            </a: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1" dirty="0">
                <a:solidFill>
                  <a:schemeClr val="accent2"/>
                </a:solidFill>
                <a:latin typeface="Roboto" panose="02000000000000000000" pitchFamily="2" charset="0"/>
                <a:ea typeface="Roboto" panose="02000000000000000000" pitchFamily="2" charset="0"/>
              </a:rPr>
              <a:t>Solar Radiation, Humidity, Rainfall</a:t>
            </a:r>
            <a:r>
              <a:rPr lang="en-US" sz="1200" dirty="0">
                <a:solidFill>
                  <a:schemeClr val="accent2"/>
                </a:solidFill>
                <a:latin typeface="Roboto" panose="02000000000000000000" pitchFamily="2" charset="0"/>
                <a:ea typeface="Roboto" panose="02000000000000000000" pitchFamily="2" charset="0"/>
              </a:rPr>
              <a:t>, where its working day or not are other variables driving the demand for bikes.</a:t>
            </a:r>
          </a:p>
        </p:txBody>
      </p:sp>
      <p:pic>
        <p:nvPicPr>
          <p:cNvPr id="4" name="Picture 2">
            <a:extLst>
              <a:ext uri="{FF2B5EF4-FFF2-40B4-BE49-F238E27FC236}">
                <a16:creationId xmlns:a16="http://schemas.microsoft.com/office/drawing/2014/main" id="{BE372758-12BD-48F4-8CB9-EAA476EA0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7700" y="1144952"/>
            <a:ext cx="4686300" cy="3682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68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8C5E-A56F-4F84-A5CF-A1A78DEAC035}"/>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Prediction Summary</a:t>
            </a:r>
          </a:p>
        </p:txBody>
      </p:sp>
      <p:sp>
        <p:nvSpPr>
          <p:cNvPr id="3" name="Text Placeholder 2">
            <a:extLst>
              <a:ext uri="{FF2B5EF4-FFF2-40B4-BE49-F238E27FC236}">
                <a16:creationId xmlns:a16="http://schemas.microsoft.com/office/drawing/2014/main" id="{59C20ADA-2C80-4371-840E-ADCA6956B6C0}"/>
              </a:ext>
            </a:extLst>
          </p:cNvPr>
          <p:cNvSpPr>
            <a:spLocks noGrp="1"/>
          </p:cNvSpPr>
          <p:nvPr>
            <p:ph type="body" idx="1"/>
          </p:nvPr>
        </p:nvSpPr>
        <p:spPr>
          <a:xfrm>
            <a:off x="311700" y="1152475"/>
            <a:ext cx="8520600" cy="1326406"/>
          </a:xfrm>
        </p:spPr>
        <p:txBody>
          <a:bodyPr/>
          <a:lstStyle/>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Predictions of the Linear Model are low due to the weak linear relationship between the dependent and independent variables.</a:t>
            </a: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The nonlinear model appears to give better accuracy. Best predictions are obtained from Random forests with a test data accuracy of </a:t>
            </a:r>
            <a:r>
              <a:rPr lang="en-US" sz="1200" b="1" dirty="0">
                <a:solidFill>
                  <a:schemeClr val="accent2"/>
                </a:solidFill>
                <a:latin typeface="Roboto" panose="02000000000000000000" pitchFamily="2" charset="0"/>
                <a:ea typeface="Roboto" panose="02000000000000000000" pitchFamily="2" charset="0"/>
              </a:rPr>
              <a:t>0.875</a:t>
            </a:r>
            <a:r>
              <a:rPr lang="en-US" sz="1200" dirty="0">
                <a:solidFill>
                  <a:schemeClr val="accent2"/>
                </a:solidFill>
                <a:latin typeface="Roboto" panose="02000000000000000000" pitchFamily="2" charset="0"/>
                <a:ea typeface="Roboto" panose="02000000000000000000" pitchFamily="2" charset="0"/>
              </a:rPr>
              <a:t>.</a:t>
            </a:r>
          </a:p>
        </p:txBody>
      </p:sp>
      <p:pic>
        <p:nvPicPr>
          <p:cNvPr id="5" name="Picture 4">
            <a:extLst>
              <a:ext uri="{FF2B5EF4-FFF2-40B4-BE49-F238E27FC236}">
                <a16:creationId xmlns:a16="http://schemas.microsoft.com/office/drawing/2014/main" id="{84CC2B64-72EF-4735-A4C3-D7BDC4D436C8}"/>
              </a:ext>
            </a:extLst>
          </p:cNvPr>
          <p:cNvPicPr>
            <a:picLocks noChangeAspect="1"/>
          </p:cNvPicPr>
          <p:nvPr/>
        </p:nvPicPr>
        <p:blipFill>
          <a:blip r:embed="rId2"/>
          <a:stretch>
            <a:fillRect/>
          </a:stretch>
        </p:blipFill>
        <p:spPr>
          <a:xfrm>
            <a:off x="527447" y="2478881"/>
            <a:ext cx="8089106" cy="2585472"/>
          </a:xfrm>
          <a:prstGeom prst="rect">
            <a:avLst/>
          </a:prstGeom>
        </p:spPr>
      </p:pic>
    </p:spTree>
    <p:extLst>
      <p:ext uri="{BB962C8B-B14F-4D97-AF65-F5344CB8AC3E}">
        <p14:creationId xmlns:p14="http://schemas.microsoft.com/office/powerpoint/2010/main" val="2796208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F220-99D3-4D24-85C6-F77C6C1AD431}"/>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ea typeface="Verdana" panose="020B0604030504040204" pitchFamily="34" charset="0"/>
                <a:cs typeface="Times New Roman" panose="02020603050405020304" pitchFamily="18" charset="0"/>
                <a:sym typeface="Montserrat"/>
              </a:rPr>
              <a:t>Introduction</a:t>
            </a:r>
            <a:endParaRPr lang="en-US" sz="2400" dirty="0"/>
          </a:p>
        </p:txBody>
      </p:sp>
      <p:sp>
        <p:nvSpPr>
          <p:cNvPr id="3" name="Text Placeholder 2">
            <a:extLst>
              <a:ext uri="{FF2B5EF4-FFF2-40B4-BE49-F238E27FC236}">
                <a16:creationId xmlns:a16="http://schemas.microsoft.com/office/drawing/2014/main" id="{6350410C-70A6-477D-A6AF-F1E029E0B5A6}"/>
              </a:ext>
            </a:extLst>
          </p:cNvPr>
          <p:cNvSpPr>
            <a:spLocks noGrp="1"/>
          </p:cNvSpPr>
          <p:nvPr>
            <p:ph type="body" idx="1"/>
          </p:nvPr>
        </p:nvSpPr>
        <p:spPr>
          <a:xfrm>
            <a:off x="0" y="1152475"/>
            <a:ext cx="8832300" cy="3416400"/>
          </a:xfrm>
        </p:spPr>
        <p:txBody>
          <a:bodyPr/>
          <a:lstStyle/>
          <a:p>
            <a:pPr marL="114300" indent="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A bike rental or bike hire business rents out motorcycles for short periods of time, Usually for a few hours. Most rentals are provided by bike shops as a sideline to their main businesses of sales and service, but some shops specialize in rentals. </a:t>
            </a: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indent="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marL="114300" indent="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marL="114300" indent="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As with car rental, bicycle rental shops primarily serve people who do not have access to vehicles, typically travelers and particularly tourists.</a:t>
            </a: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indent="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marL="114300" indent="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marL="114300" indent="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Bike rental shops rent by the day or week as well as by the hour, and these provide an excellent opportunity for those who would like to avoid shipping their own bikes but would like to do a multi-day bike tour of a particular area.</a:t>
            </a:r>
          </a:p>
          <a:p>
            <a:pPr marL="114300" indent="0">
              <a:buNone/>
            </a:pPr>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54283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3A79-BAF2-4681-94BD-A74252CB8B70}"/>
              </a:ext>
            </a:extLst>
          </p:cNvPr>
          <p:cNvSpPr>
            <a:spLocks noGrp="1"/>
          </p:cNvSpPr>
          <p:nvPr>
            <p:ph type="title"/>
          </p:nvPr>
        </p:nvSpPr>
        <p:spPr>
          <a:xfrm>
            <a:off x="0" y="450055"/>
            <a:ext cx="8832300" cy="307183"/>
          </a:xfrm>
        </p:spPr>
        <p:txBody>
          <a:bodyPr/>
          <a:lstStyle/>
          <a:p>
            <a:r>
              <a:rPr lang="en-US" sz="2400" dirty="0">
                <a:latin typeface="Century Gothic" panose="020B0502020202020204" pitchFamily="34" charset="0"/>
              </a:rPr>
              <a:t>Conclusion</a:t>
            </a:r>
          </a:p>
        </p:txBody>
      </p:sp>
      <p:sp>
        <p:nvSpPr>
          <p:cNvPr id="3" name="Text Placeholder 2">
            <a:extLst>
              <a:ext uri="{FF2B5EF4-FFF2-40B4-BE49-F238E27FC236}">
                <a16:creationId xmlns:a16="http://schemas.microsoft.com/office/drawing/2014/main" id="{14267EB9-38DE-4554-AADC-6A9F684184A7}"/>
              </a:ext>
            </a:extLst>
          </p:cNvPr>
          <p:cNvSpPr>
            <a:spLocks noGrp="1"/>
          </p:cNvSpPr>
          <p:nvPr>
            <p:ph type="body" idx="1"/>
          </p:nvPr>
        </p:nvSpPr>
        <p:spPr>
          <a:xfrm>
            <a:off x="311700" y="1307306"/>
            <a:ext cx="8520600" cy="3600450"/>
          </a:xfrm>
        </p:spPr>
        <p:txBody>
          <a:bodyPr/>
          <a:lstStyle/>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Most numbers of Bikes were rented in </a:t>
            </a:r>
            <a:r>
              <a:rPr lang="en-US" sz="1200" b="1" dirty="0">
                <a:solidFill>
                  <a:schemeClr val="accent2"/>
                </a:solidFill>
                <a:latin typeface="Roboto" panose="02000000000000000000" pitchFamily="2" charset="0"/>
                <a:ea typeface="Roboto" panose="02000000000000000000" pitchFamily="2" charset="0"/>
              </a:rPr>
              <a:t>Summer</a:t>
            </a:r>
            <a:r>
              <a:rPr lang="en-US" sz="1200" dirty="0">
                <a:solidFill>
                  <a:schemeClr val="accent2"/>
                </a:solidFill>
                <a:latin typeface="Roboto" panose="02000000000000000000" pitchFamily="2" charset="0"/>
                <a:ea typeface="Roboto" panose="02000000000000000000" pitchFamily="2" charset="0"/>
              </a:rPr>
              <a:t>, followed by </a:t>
            </a:r>
            <a:r>
              <a:rPr lang="en-US" sz="1200" b="1" dirty="0">
                <a:solidFill>
                  <a:schemeClr val="accent2"/>
                </a:solidFill>
                <a:latin typeface="Roboto" panose="02000000000000000000" pitchFamily="2" charset="0"/>
                <a:ea typeface="Roboto" panose="02000000000000000000" pitchFamily="2" charset="0"/>
              </a:rPr>
              <a:t>Autumn</a:t>
            </a:r>
            <a:r>
              <a:rPr lang="en-US" sz="1200" dirty="0">
                <a:solidFill>
                  <a:schemeClr val="accent2"/>
                </a:solidFill>
                <a:latin typeface="Roboto" panose="02000000000000000000" pitchFamily="2" charset="0"/>
                <a:ea typeface="Roboto" panose="02000000000000000000" pitchFamily="2" charset="0"/>
              </a:rPr>
              <a:t>, </a:t>
            </a:r>
            <a:r>
              <a:rPr lang="en-US" sz="1200" b="1" dirty="0">
                <a:solidFill>
                  <a:schemeClr val="accent2"/>
                </a:solidFill>
                <a:latin typeface="Roboto" panose="02000000000000000000" pitchFamily="2" charset="0"/>
                <a:ea typeface="Roboto" panose="02000000000000000000" pitchFamily="2" charset="0"/>
              </a:rPr>
              <a:t>Spring</a:t>
            </a:r>
            <a:r>
              <a:rPr lang="en-US" sz="1200" dirty="0">
                <a:solidFill>
                  <a:schemeClr val="accent2"/>
                </a:solidFill>
                <a:latin typeface="Roboto" panose="02000000000000000000" pitchFamily="2" charset="0"/>
                <a:ea typeface="Roboto" panose="02000000000000000000" pitchFamily="2" charset="0"/>
              </a:rPr>
              <a:t>, and </a:t>
            </a:r>
            <a:r>
              <a:rPr lang="en-US" sz="1200" b="1" dirty="0">
                <a:solidFill>
                  <a:schemeClr val="accent2"/>
                </a:solidFill>
                <a:latin typeface="Roboto" panose="02000000000000000000" pitchFamily="2" charset="0"/>
                <a:ea typeface="Roboto" panose="02000000000000000000" pitchFamily="2" charset="0"/>
              </a:rPr>
              <a:t>Winter</a:t>
            </a:r>
            <a:r>
              <a:rPr lang="en-US" sz="1200" dirty="0">
                <a:solidFill>
                  <a:schemeClr val="accent2"/>
                </a:solidFill>
                <a:latin typeface="Roboto" panose="02000000000000000000" pitchFamily="2" charset="0"/>
                <a:ea typeface="Roboto" panose="02000000000000000000" pitchFamily="2" charset="0"/>
              </a:rPr>
              <a:t>. </a:t>
            </a:r>
            <a:r>
              <a:rPr lang="en-US" sz="1200" b="1" dirty="0">
                <a:solidFill>
                  <a:schemeClr val="accent2"/>
                </a:solidFill>
                <a:latin typeface="Roboto" panose="02000000000000000000" pitchFamily="2" charset="0"/>
                <a:ea typeface="Roboto" panose="02000000000000000000" pitchFamily="2" charset="0"/>
              </a:rPr>
              <a:t>May-July </a:t>
            </a:r>
            <a:r>
              <a:rPr lang="en-US" sz="1200" dirty="0">
                <a:solidFill>
                  <a:schemeClr val="accent2"/>
                </a:solidFill>
                <a:latin typeface="Roboto" panose="02000000000000000000" pitchFamily="2" charset="0"/>
                <a:ea typeface="Roboto" panose="02000000000000000000" pitchFamily="2" charset="0"/>
              </a:rPr>
              <a:t>is the peak Bike renting Season, and </a:t>
            </a:r>
            <a:r>
              <a:rPr lang="en-US" sz="1200" b="1" dirty="0">
                <a:solidFill>
                  <a:schemeClr val="accent2"/>
                </a:solidFill>
                <a:latin typeface="Roboto" panose="02000000000000000000" pitchFamily="2" charset="0"/>
                <a:ea typeface="Roboto" panose="02000000000000000000" pitchFamily="2" charset="0"/>
              </a:rPr>
              <a:t>Dec-Feb </a:t>
            </a:r>
            <a:r>
              <a:rPr lang="en-US" sz="1200" dirty="0">
                <a:solidFill>
                  <a:schemeClr val="accent2"/>
                </a:solidFill>
                <a:latin typeface="Roboto" panose="02000000000000000000" pitchFamily="2" charset="0"/>
                <a:ea typeface="Roboto" panose="02000000000000000000" pitchFamily="2" charset="0"/>
              </a:rPr>
              <a:t>is the least preferred month for bike renting.</a:t>
            </a:r>
          </a:p>
          <a:p>
            <a:pPr marL="114300" indent="0">
              <a:buClrTx/>
              <a:buSzPct val="100000"/>
              <a:buNone/>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1" dirty="0">
                <a:solidFill>
                  <a:schemeClr val="accent2"/>
                </a:solidFill>
                <a:latin typeface="Roboto" panose="02000000000000000000" pitchFamily="2" charset="0"/>
                <a:ea typeface="Roboto" panose="02000000000000000000" pitchFamily="2" charset="0"/>
              </a:rPr>
              <a:t>Majority </a:t>
            </a:r>
            <a:r>
              <a:rPr lang="en-US" sz="1200" dirty="0">
                <a:solidFill>
                  <a:schemeClr val="accent2"/>
                </a:solidFill>
                <a:latin typeface="Roboto" panose="02000000000000000000" pitchFamily="2" charset="0"/>
                <a:ea typeface="Roboto" panose="02000000000000000000" pitchFamily="2" charset="0"/>
              </a:rPr>
              <a:t>of the </a:t>
            </a:r>
            <a:r>
              <a:rPr lang="en-US" sz="1200" b="1" dirty="0">
                <a:solidFill>
                  <a:schemeClr val="accent2"/>
                </a:solidFill>
                <a:latin typeface="Roboto" panose="02000000000000000000" pitchFamily="2" charset="0"/>
                <a:ea typeface="Roboto" panose="02000000000000000000" pitchFamily="2" charset="0"/>
              </a:rPr>
              <a:t>client </a:t>
            </a:r>
            <a:r>
              <a:rPr lang="en-US" sz="1200" dirty="0">
                <a:solidFill>
                  <a:schemeClr val="accent2"/>
                </a:solidFill>
                <a:latin typeface="Roboto" panose="02000000000000000000" pitchFamily="2" charset="0"/>
                <a:ea typeface="Roboto" panose="02000000000000000000" pitchFamily="2" charset="0"/>
              </a:rPr>
              <a:t>in the bike rental sector belongs to the </a:t>
            </a:r>
            <a:r>
              <a:rPr lang="en-US" sz="1200" b="1" dirty="0">
                <a:solidFill>
                  <a:schemeClr val="accent2"/>
                </a:solidFill>
                <a:latin typeface="Roboto" panose="02000000000000000000" pitchFamily="2" charset="0"/>
                <a:ea typeface="Roboto" panose="02000000000000000000" pitchFamily="2" charset="0"/>
              </a:rPr>
              <a:t>Working class</a:t>
            </a:r>
            <a:r>
              <a:rPr lang="en-US" sz="1200" dirty="0">
                <a:solidFill>
                  <a:schemeClr val="accent2"/>
                </a:solidFill>
                <a:latin typeface="Roboto" panose="02000000000000000000" pitchFamily="2" charset="0"/>
                <a:ea typeface="Roboto" panose="02000000000000000000" pitchFamily="2" charset="0"/>
              </a:rPr>
              <a:t>. This is evident from EDA analysis where bike demand is more on weekdays, working days in Seoul.</a:t>
            </a:r>
          </a:p>
          <a:p>
            <a:pPr>
              <a:buClrTx/>
              <a:buSzPct val="100000"/>
              <a:buFont typeface="Arial" panose="020B0604020202020204" pitchFamily="34" charset="0"/>
              <a:buChar char="•"/>
            </a:pPr>
            <a:endParaRPr lang="en-US" sz="1200" b="1"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1" dirty="0">
                <a:solidFill>
                  <a:schemeClr val="accent2"/>
                </a:solidFill>
                <a:latin typeface="Roboto" panose="02000000000000000000" pitchFamily="2" charset="0"/>
                <a:ea typeface="Roboto" panose="02000000000000000000" pitchFamily="2" charset="0"/>
              </a:rPr>
              <a:t>Temperature </a:t>
            </a:r>
            <a:r>
              <a:rPr lang="en-US" sz="1200" dirty="0">
                <a:solidFill>
                  <a:schemeClr val="accent2"/>
                </a:solidFill>
                <a:latin typeface="Roboto" panose="02000000000000000000" pitchFamily="2" charset="0"/>
                <a:ea typeface="Roboto" panose="02000000000000000000" pitchFamily="2" charset="0"/>
              </a:rPr>
              <a:t>of </a:t>
            </a:r>
            <a:r>
              <a:rPr lang="en-US" sz="1200" b="1" dirty="0">
                <a:solidFill>
                  <a:schemeClr val="accent2"/>
                </a:solidFill>
                <a:latin typeface="Roboto" panose="02000000000000000000" pitchFamily="2" charset="0"/>
                <a:ea typeface="Roboto" panose="02000000000000000000" pitchFamily="2" charset="0"/>
              </a:rPr>
              <a:t>20-30 Degrees</a:t>
            </a:r>
            <a:r>
              <a:rPr lang="en-US" sz="1200" dirty="0">
                <a:solidFill>
                  <a:schemeClr val="accent2"/>
                </a:solidFill>
                <a:latin typeface="Roboto" panose="02000000000000000000" pitchFamily="2" charset="0"/>
                <a:ea typeface="Roboto" panose="02000000000000000000" pitchFamily="2" charset="0"/>
              </a:rPr>
              <a:t>, </a:t>
            </a:r>
            <a:r>
              <a:rPr lang="en-US" sz="1200" b="1" dirty="0">
                <a:solidFill>
                  <a:schemeClr val="accent2"/>
                </a:solidFill>
                <a:latin typeface="Roboto" panose="02000000000000000000" pitchFamily="2" charset="0"/>
                <a:ea typeface="Roboto" panose="02000000000000000000" pitchFamily="2" charset="0"/>
              </a:rPr>
              <a:t>evening time 4 pm- 8 pm, Humidity </a:t>
            </a:r>
            <a:r>
              <a:rPr lang="en-US" sz="1200" dirty="0">
                <a:solidFill>
                  <a:schemeClr val="accent2"/>
                </a:solidFill>
                <a:latin typeface="Roboto" panose="02000000000000000000" pitchFamily="2" charset="0"/>
                <a:ea typeface="Roboto" panose="02000000000000000000" pitchFamily="2" charset="0"/>
              </a:rPr>
              <a:t>between </a:t>
            </a:r>
            <a:r>
              <a:rPr lang="en-US" sz="1200" b="1" dirty="0">
                <a:solidFill>
                  <a:schemeClr val="accent2"/>
                </a:solidFill>
                <a:latin typeface="Roboto" panose="02000000000000000000" pitchFamily="2" charset="0"/>
                <a:ea typeface="Roboto" panose="02000000000000000000" pitchFamily="2" charset="0"/>
              </a:rPr>
              <a:t>40%-60%  </a:t>
            </a:r>
            <a:r>
              <a:rPr lang="en-US" sz="1200" dirty="0">
                <a:solidFill>
                  <a:schemeClr val="accent2"/>
                </a:solidFill>
                <a:latin typeface="Roboto" panose="02000000000000000000" pitchFamily="2" charset="0"/>
                <a:ea typeface="Roboto" panose="02000000000000000000" pitchFamily="2" charset="0"/>
              </a:rPr>
              <a:t>are the most favorable parameters where the Bike demand is at its peak.</a:t>
            </a:r>
          </a:p>
          <a:p>
            <a:pPr>
              <a:buClrTx/>
              <a:buSzPct val="100000"/>
              <a:buFont typeface="Arial" panose="020B0604020202020204" pitchFamily="34" charset="0"/>
              <a:buChar char="•"/>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b="1" dirty="0">
                <a:solidFill>
                  <a:schemeClr val="accent2"/>
                </a:solidFill>
                <a:latin typeface="Roboto" panose="02000000000000000000" pitchFamily="2" charset="0"/>
                <a:ea typeface="Roboto" panose="02000000000000000000" pitchFamily="2" charset="0"/>
              </a:rPr>
              <a:t>Temperature, Hour </a:t>
            </a:r>
            <a:r>
              <a:rPr lang="en-US" sz="1200" dirty="0">
                <a:solidFill>
                  <a:schemeClr val="accent2"/>
                </a:solidFill>
                <a:latin typeface="Roboto" panose="02000000000000000000" pitchFamily="2" charset="0"/>
                <a:ea typeface="Roboto" panose="02000000000000000000" pitchFamily="2" charset="0"/>
              </a:rPr>
              <a:t>of the day, </a:t>
            </a:r>
            <a:r>
              <a:rPr lang="en-US" sz="1200" b="1" dirty="0">
                <a:solidFill>
                  <a:schemeClr val="accent2"/>
                </a:solidFill>
                <a:latin typeface="Roboto" panose="02000000000000000000" pitchFamily="2" charset="0"/>
                <a:ea typeface="Roboto" panose="02000000000000000000" pitchFamily="2" charset="0"/>
              </a:rPr>
              <a:t>Solar radiation</a:t>
            </a:r>
            <a:r>
              <a:rPr lang="en-US" sz="1200" dirty="0">
                <a:solidFill>
                  <a:schemeClr val="accent2"/>
                </a:solidFill>
                <a:latin typeface="Roboto" panose="02000000000000000000" pitchFamily="2" charset="0"/>
                <a:ea typeface="Roboto" panose="02000000000000000000" pitchFamily="2" charset="0"/>
              </a:rPr>
              <a:t>, and </a:t>
            </a:r>
            <a:r>
              <a:rPr lang="en-US" sz="1200" b="1" dirty="0">
                <a:solidFill>
                  <a:schemeClr val="accent2"/>
                </a:solidFill>
                <a:latin typeface="Roboto" panose="02000000000000000000" pitchFamily="2" charset="0"/>
                <a:ea typeface="Roboto" panose="02000000000000000000" pitchFamily="2" charset="0"/>
              </a:rPr>
              <a:t>Humidity </a:t>
            </a:r>
            <a:r>
              <a:rPr lang="en-US" sz="1200" dirty="0">
                <a:solidFill>
                  <a:schemeClr val="accent2"/>
                </a:solidFill>
                <a:latin typeface="Roboto" panose="02000000000000000000" pitchFamily="2" charset="0"/>
                <a:ea typeface="Roboto" panose="02000000000000000000" pitchFamily="2" charset="0"/>
              </a:rPr>
              <a:t>are major driving factors for the Bike rent demand.</a:t>
            </a:r>
          </a:p>
          <a:p>
            <a:pPr>
              <a:buClrTx/>
              <a:buSzPct val="100000"/>
              <a:buFont typeface="Arial" panose="020B0604020202020204" pitchFamily="34" charset="0"/>
              <a:buChar char="•"/>
            </a:pPr>
            <a:endParaRPr lang="en-US" sz="1200"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rPr>
              <a:t>Feature and Labels had a weak linear relationship, hence the prediction from the linear model was very low. Best predictions are obtained with a </a:t>
            </a:r>
            <a:r>
              <a:rPr lang="en-US" sz="1200" b="1" dirty="0">
                <a:solidFill>
                  <a:schemeClr val="accent2"/>
                </a:solidFill>
                <a:latin typeface="Roboto" panose="02000000000000000000" pitchFamily="2" charset="0"/>
                <a:ea typeface="Roboto" panose="02000000000000000000" pitchFamily="2" charset="0"/>
              </a:rPr>
              <a:t>Random forest </a:t>
            </a:r>
            <a:r>
              <a:rPr lang="en-US" sz="1200" dirty="0">
                <a:solidFill>
                  <a:schemeClr val="accent2"/>
                </a:solidFill>
                <a:latin typeface="Roboto" panose="02000000000000000000" pitchFamily="2" charset="0"/>
                <a:ea typeface="Roboto" panose="02000000000000000000" pitchFamily="2" charset="0"/>
              </a:rPr>
              <a:t>model with an accuracy of </a:t>
            </a:r>
            <a:r>
              <a:rPr lang="en-US" sz="1200" b="1" dirty="0">
                <a:solidFill>
                  <a:schemeClr val="accent2"/>
                </a:solidFill>
                <a:latin typeface="Roboto" panose="02000000000000000000" pitchFamily="2" charset="0"/>
                <a:ea typeface="Roboto" panose="02000000000000000000" pitchFamily="2" charset="0"/>
              </a:rPr>
              <a:t>0.875</a:t>
            </a:r>
          </a:p>
          <a:p>
            <a:pPr>
              <a:buClrTx/>
              <a:buSzPct val="100000"/>
              <a:buFont typeface="Arial" panose="020B0604020202020204" pitchFamily="34" charset="0"/>
              <a:buChar char="•"/>
            </a:pPr>
            <a:endParaRPr lang="en-US" sz="1200" b="1" dirty="0">
              <a:solidFill>
                <a:schemeClr val="accent2"/>
              </a:solidFill>
              <a:latin typeface="Roboto" panose="02000000000000000000" pitchFamily="2" charset="0"/>
              <a:ea typeface="Roboto" panose="02000000000000000000" pitchFamily="2" charset="0"/>
            </a:endParaRPr>
          </a:p>
          <a:p>
            <a:pPr>
              <a:buClrTx/>
              <a:buSzPct val="100000"/>
              <a:buFont typeface="Arial" panose="020B0604020202020204" pitchFamily="34" charset="0"/>
              <a:buChar char="•"/>
            </a:pPr>
            <a:endParaRPr lang="en-US" sz="1200" b="1" dirty="0">
              <a:solidFill>
                <a:schemeClr val="accent2"/>
              </a:solidFill>
              <a:latin typeface="Roboto" panose="02000000000000000000" pitchFamily="2" charset="0"/>
              <a:ea typeface="Roboto" panose="02000000000000000000" pitchFamily="2" charset="0"/>
            </a:endParaRPr>
          </a:p>
          <a:p>
            <a:pPr marL="114300" indent="0">
              <a:buNone/>
            </a:pPr>
            <a:endParaRPr lang="en-US" sz="1200" dirty="0">
              <a:solidFill>
                <a:schemeClr val="accent2"/>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00384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69E7F6-916F-4C71-AA18-0574300FAD19}"/>
              </a:ext>
            </a:extLst>
          </p:cNvPr>
          <p:cNvSpPr txBox="1"/>
          <p:nvPr/>
        </p:nvSpPr>
        <p:spPr>
          <a:xfrm>
            <a:off x="3200400" y="1821656"/>
            <a:ext cx="2300288" cy="830997"/>
          </a:xfrm>
          <a:prstGeom prst="rect">
            <a:avLst/>
          </a:prstGeom>
          <a:noFill/>
        </p:spPr>
        <p:txBody>
          <a:bodyPr wrap="square" rtlCol="0">
            <a:spAutoFit/>
          </a:bodyPr>
          <a:lstStyle/>
          <a:p>
            <a:pPr algn="ctr"/>
            <a:r>
              <a:rPr lang="en-IN" sz="4800" dirty="0">
                <a:solidFill>
                  <a:srgbClr val="C00000"/>
                </a:solidFill>
                <a:latin typeface="Century Gothic" panose="020B0502020202020204" pitchFamily="34" charset="0"/>
              </a:rPr>
              <a:t>Q &amp; A</a:t>
            </a:r>
          </a:p>
        </p:txBody>
      </p:sp>
    </p:spTree>
    <p:extLst>
      <p:ext uri="{BB962C8B-B14F-4D97-AF65-F5344CB8AC3E}">
        <p14:creationId xmlns:p14="http://schemas.microsoft.com/office/powerpoint/2010/main" val="3895797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5D3DB-E28C-4D7B-92B9-98DC8FD3824B}"/>
              </a:ext>
            </a:extLst>
          </p:cNvPr>
          <p:cNvSpPr>
            <a:spLocks noGrp="1"/>
          </p:cNvSpPr>
          <p:nvPr>
            <p:ph type="title"/>
          </p:nvPr>
        </p:nvSpPr>
        <p:spPr>
          <a:xfrm>
            <a:off x="0" y="445025"/>
            <a:ext cx="8832300" cy="572700"/>
          </a:xfrm>
        </p:spPr>
        <p:txBody>
          <a:bodyPr/>
          <a:lstStyle/>
          <a:p>
            <a:r>
              <a:rPr lang="en-US" sz="2400" dirty="0">
                <a:solidFill>
                  <a:schemeClr val="tx1"/>
                </a:solidFill>
                <a:latin typeface="Century Gothic" panose="020B0502020202020204" pitchFamily="34" charset="0"/>
              </a:rPr>
              <a:t>Problem Statement</a:t>
            </a:r>
            <a:br>
              <a:rPr lang="en-IN" sz="2800" dirty="0">
                <a:solidFill>
                  <a:schemeClr val="tx1"/>
                </a:solidFill>
                <a:latin typeface="Century Gothic" panose="020B0502020202020204" pitchFamily="34" charset="0"/>
              </a:rPr>
            </a:br>
            <a:endParaRPr lang="en-US" dirty="0"/>
          </a:p>
        </p:txBody>
      </p:sp>
      <p:sp>
        <p:nvSpPr>
          <p:cNvPr id="3" name="Text Placeholder 2">
            <a:extLst>
              <a:ext uri="{FF2B5EF4-FFF2-40B4-BE49-F238E27FC236}">
                <a16:creationId xmlns:a16="http://schemas.microsoft.com/office/drawing/2014/main" id="{F7124E03-8DDA-4137-AAF1-ECC76342127A}"/>
              </a:ext>
            </a:extLst>
          </p:cNvPr>
          <p:cNvSpPr>
            <a:spLocks noGrp="1"/>
          </p:cNvSpPr>
          <p:nvPr>
            <p:ph type="body" idx="1"/>
          </p:nvPr>
        </p:nvSpPr>
        <p:spPr>
          <a:xfrm>
            <a:off x="0" y="1424940"/>
            <a:ext cx="5090160" cy="3474720"/>
          </a:xfrm>
        </p:spPr>
        <p:txBody>
          <a:bodyPr/>
          <a:lstStyle/>
          <a:p>
            <a:pPr marL="114300" indent="0">
              <a:buNone/>
            </a:pPr>
            <a:r>
              <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Currently, Rental bikes are introduced in many urban cities for the enhancement of mobility comfort. </a:t>
            </a:r>
          </a:p>
          <a:p>
            <a:pPr marL="114300" indent="0">
              <a:buNone/>
            </a:pPr>
            <a:endPar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endParaRPr>
          </a:p>
          <a:p>
            <a:pPr marL="114300" indent="0">
              <a:buNone/>
            </a:pPr>
            <a:r>
              <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It is important to make the rental bike available and accessible to the public at the right time as it lessens the waiting time. </a:t>
            </a:r>
          </a:p>
          <a:p>
            <a:pPr marL="114300" indent="0">
              <a:buNone/>
            </a:pPr>
            <a:endPar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endParaRPr>
          </a:p>
          <a:p>
            <a:pPr marL="114300" indent="0">
              <a:buNone/>
            </a:pPr>
            <a:r>
              <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Eventually, providing the city with a stable supply of rental bikes becomes a major concern. </a:t>
            </a:r>
          </a:p>
          <a:p>
            <a:pPr marL="114300" indent="0">
              <a:buNone/>
            </a:pPr>
            <a:endPar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endParaRPr>
          </a:p>
          <a:p>
            <a:pPr marL="114300" indent="0">
              <a:buNone/>
            </a:pPr>
            <a:r>
              <a:rPr lang="en-US" sz="1200" b="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The crucial part is the prediction of the bike count required at each hour for the stable supply of rental bikes</a:t>
            </a:r>
            <a:r>
              <a:rPr lang="en-US" sz="1200" b="0" i="0" dirty="0">
                <a:solidFill>
                  <a:schemeClr val="bg1"/>
                </a:solidFill>
                <a:effectLst/>
                <a:latin typeface="Roboto" panose="02000000000000000000" pitchFamily="2" charset="0"/>
                <a:ea typeface="Roboto" panose="02000000000000000000" pitchFamily="2" charset="0"/>
                <a:cs typeface="Times New Roman" panose="02020603050405020304" pitchFamily="18" charset="0"/>
              </a:rPr>
              <a:t>.</a:t>
            </a:r>
          </a:p>
          <a:p>
            <a:pPr marL="114300" indent="0">
              <a:buNone/>
            </a:pPr>
            <a:endParaRPr lang="en-US" sz="1200" dirty="0">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7B2006A0-C07B-413C-A461-B9212445C8CF}"/>
              </a:ext>
            </a:extLst>
          </p:cNvPr>
          <p:cNvPicPr>
            <a:picLocks noChangeAspect="1"/>
          </p:cNvPicPr>
          <p:nvPr/>
        </p:nvPicPr>
        <p:blipFill>
          <a:blip r:embed="rId2"/>
          <a:stretch>
            <a:fillRect/>
          </a:stretch>
        </p:blipFill>
        <p:spPr>
          <a:xfrm>
            <a:off x="4884420" y="937735"/>
            <a:ext cx="4145280" cy="3558541"/>
          </a:xfrm>
          <a:prstGeom prst="rect">
            <a:avLst/>
          </a:prstGeom>
        </p:spPr>
      </p:pic>
    </p:spTree>
    <p:extLst>
      <p:ext uri="{BB962C8B-B14F-4D97-AF65-F5344CB8AC3E}">
        <p14:creationId xmlns:p14="http://schemas.microsoft.com/office/powerpoint/2010/main" val="2850079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3CC9F-745D-4C49-9558-430371E8BB8A}"/>
              </a:ext>
            </a:extLst>
          </p:cNvPr>
          <p:cNvSpPr>
            <a:spLocks noGrp="1"/>
          </p:cNvSpPr>
          <p:nvPr>
            <p:ph type="title"/>
          </p:nvPr>
        </p:nvSpPr>
        <p:spPr>
          <a:xfrm>
            <a:off x="0" y="445025"/>
            <a:ext cx="8832300" cy="572700"/>
          </a:xfrm>
        </p:spPr>
        <p:txBody>
          <a:bodyPr/>
          <a:lstStyle/>
          <a:p>
            <a:r>
              <a:rPr lang="en-US" altLang="en-US" sz="2400" dirty="0">
                <a:solidFill>
                  <a:schemeClr val="tx1"/>
                </a:solidFill>
                <a:latin typeface="Century Gothic" panose="020B0502020202020204" pitchFamily="34" charset="0"/>
                <a:cs typeface="Times New Roman" panose="02020603050405020304" pitchFamily="18" charset="0"/>
              </a:rPr>
              <a:t>Discussion Topics</a:t>
            </a:r>
            <a:endParaRPr lang="en-US" sz="2400" dirty="0"/>
          </a:p>
        </p:txBody>
      </p:sp>
      <p:sp>
        <p:nvSpPr>
          <p:cNvPr id="3" name="Text Placeholder 2">
            <a:extLst>
              <a:ext uri="{FF2B5EF4-FFF2-40B4-BE49-F238E27FC236}">
                <a16:creationId xmlns:a16="http://schemas.microsoft.com/office/drawing/2014/main" id="{1B1D5AE9-7818-4D6C-9815-FC9D1CB3E71D}"/>
              </a:ext>
            </a:extLst>
          </p:cNvPr>
          <p:cNvSpPr>
            <a:spLocks noGrp="1"/>
          </p:cNvSpPr>
          <p:nvPr>
            <p:ph type="body" idx="1"/>
          </p:nvPr>
        </p:nvSpPr>
        <p:spPr>
          <a:xfrm>
            <a:off x="0" y="1152475"/>
            <a:ext cx="8832300" cy="3416400"/>
          </a:xfrm>
        </p:spPr>
        <p:txBody>
          <a:bodyPr/>
          <a:lstStyle/>
          <a:p>
            <a:pPr marL="171450" indent="-171450">
              <a:lnSpc>
                <a:spcPct val="100000"/>
              </a:lnSpc>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Bike booking in each season, on functioning days, holidays,  and months.</a:t>
            </a:r>
          </a:p>
          <a:p>
            <a:pPr marL="0" indent="0">
              <a:lnSpc>
                <a:spcPct val="100000"/>
              </a:lnSpc>
              <a:buClrTx/>
              <a:buSzPct val="100000"/>
              <a:buNone/>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Comparing Rented Bike Count against Numerical data columns.</a:t>
            </a:r>
          </a:p>
          <a:p>
            <a:pPr marL="0" indent="0">
              <a:lnSpc>
                <a:spcPct val="100000"/>
              </a:lnSpc>
              <a:buClrTx/>
              <a:buSzPct val="100000"/>
              <a:buNone/>
            </a:pPr>
            <a:endPar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Checking for Linear relation between the Rented bike count and the Numerical data columns.</a:t>
            </a:r>
          </a:p>
          <a:p>
            <a:pPr marL="0" indent="0">
              <a:lnSpc>
                <a:spcPct val="100000"/>
              </a:lnSpc>
              <a:buClrTx/>
              <a:buSzPct val="100000"/>
              <a:buNone/>
            </a:pPr>
            <a:endPar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Climate Effect in Different seasons on Bike Sharing.</a:t>
            </a:r>
          </a:p>
          <a:p>
            <a:pPr marL="0" indent="0">
              <a:lnSpc>
                <a:spcPct val="100000"/>
              </a:lnSpc>
              <a:buClrTx/>
              <a:buSzPct val="100000"/>
              <a:buNone/>
            </a:pPr>
            <a:endPar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Heat Map(OR) Correlation Map.</a:t>
            </a:r>
          </a:p>
          <a:p>
            <a:pPr marL="0" indent="0">
              <a:lnSpc>
                <a:spcPct val="100000"/>
              </a:lnSpc>
              <a:buClrTx/>
              <a:buSzPct val="100000"/>
              <a:buNone/>
            </a:pPr>
            <a:endParaRPr lang="en-IN" sz="120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Linear Regression analysis</a:t>
            </a:r>
            <a:r>
              <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 </a:t>
            </a:r>
            <a:r>
              <a:rPr lang="en-IN" sz="120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Lasso Regression Analysis, Grid Search</a:t>
            </a:r>
            <a:r>
              <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rPr>
              <a:t> CV for Hyperparameter tuning,</a:t>
            </a:r>
          </a:p>
          <a:p>
            <a:pPr marL="0" indent="0">
              <a:lnSpc>
                <a:spcPct val="100000"/>
              </a:lnSpc>
              <a:buClrTx/>
              <a:buSzPct val="100000"/>
              <a:buNone/>
            </a:pPr>
            <a:endParaRPr lang="en-IN"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IN" sz="120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Decision Tree Analysis, Cat Boost, XG boost, and Random Forest Analysis</a:t>
            </a:r>
          </a:p>
          <a:p>
            <a:pPr marL="0" indent="0">
              <a:lnSpc>
                <a:spcPct val="100000"/>
              </a:lnSpc>
              <a:buClrTx/>
              <a:buSzPct val="100000"/>
              <a:buNone/>
            </a:pPr>
            <a:endParaRPr lang="en-IN" sz="120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endParaRPr>
          </a:p>
          <a:p>
            <a:pPr marL="171450" indent="-171450">
              <a:lnSpc>
                <a:spcPct val="100000"/>
              </a:lnSpc>
              <a:buClrTx/>
              <a:buSzPct val="100000"/>
              <a:buFont typeface="Arial" panose="020B0604020202020204" pitchFamily="34" charset="0"/>
              <a:buChar char="•"/>
            </a:pPr>
            <a:r>
              <a:rPr lang="en-IN" sz="1200" i="0" dirty="0">
                <a:solidFill>
                  <a:schemeClr val="accent2"/>
                </a:solidFill>
                <a:effectLst/>
                <a:latin typeface="Roboto" panose="02000000000000000000" pitchFamily="2" charset="0"/>
                <a:ea typeface="Roboto" panose="02000000000000000000" pitchFamily="2" charset="0"/>
                <a:cs typeface="Times New Roman" panose="02020603050405020304" pitchFamily="18" charset="0"/>
              </a:rPr>
              <a:t>Feature Importance.	</a:t>
            </a:r>
          </a:p>
          <a:p>
            <a:pPr marL="114300" indent="0">
              <a:buNone/>
            </a:pPr>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56444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A21C7-633F-4B2D-98A0-17AD77D12C0D}"/>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ea typeface="Montserrat"/>
                <a:cs typeface="Montserrat"/>
                <a:sym typeface="Montserrat"/>
              </a:rPr>
              <a:t>Data Analysis Steps</a:t>
            </a:r>
            <a:endParaRPr lang="en-US" sz="2400" dirty="0"/>
          </a:p>
        </p:txBody>
      </p:sp>
      <p:sp>
        <p:nvSpPr>
          <p:cNvPr id="3" name="Text Placeholder 2">
            <a:extLst>
              <a:ext uri="{FF2B5EF4-FFF2-40B4-BE49-F238E27FC236}">
                <a16:creationId xmlns:a16="http://schemas.microsoft.com/office/drawing/2014/main" id="{E201BF8C-A5AE-4A4E-92DB-E8F6E2B4A50D}"/>
              </a:ext>
            </a:extLst>
          </p:cNvPr>
          <p:cNvSpPr>
            <a:spLocks noGrp="1"/>
          </p:cNvSpPr>
          <p:nvPr>
            <p:ph type="body" idx="1"/>
          </p:nvPr>
        </p:nvSpPr>
        <p:spPr>
          <a:xfrm>
            <a:off x="0" y="1152475"/>
            <a:ext cx="8832300" cy="3416400"/>
          </a:xfrm>
        </p:spPr>
        <p:txBody>
          <a:bodyPr/>
          <a:lstStyle/>
          <a:p>
            <a:pPr marL="114300" lvl="0" indent="0" algn="l" rtl="0">
              <a:lnSpc>
                <a:spcPct val="115000"/>
              </a:lnSpc>
              <a:spcBef>
                <a:spcPts val="0"/>
              </a:spcBef>
              <a:spcAft>
                <a:spcPts val="0"/>
              </a:spcAft>
              <a:buSzPts val="1800"/>
              <a:buNone/>
            </a:pPr>
            <a:r>
              <a:rPr lang="en-US" sz="1200" b="1" u="sng" dirty="0">
                <a:solidFill>
                  <a:schemeClr val="accent2"/>
                </a:solidFill>
                <a:latin typeface="Roboto" panose="02000000000000000000" pitchFamily="2" charset="0"/>
                <a:ea typeface="Roboto" panose="02000000000000000000" pitchFamily="2" charset="0"/>
                <a:cs typeface="Montserrat"/>
                <a:sym typeface="Montserrat"/>
              </a:rPr>
              <a:t>Imported Libraries</a:t>
            </a:r>
            <a:r>
              <a:rPr lang="en-US" sz="1200" b="1" dirty="0">
                <a:solidFill>
                  <a:schemeClr val="accent2"/>
                </a:solidFill>
                <a:latin typeface="Roboto" panose="02000000000000000000" pitchFamily="2" charset="0"/>
                <a:ea typeface="Roboto" panose="02000000000000000000" pitchFamily="2" charset="0"/>
                <a:cs typeface="Montserrat"/>
                <a:sym typeface="Montserrat"/>
              </a:rPr>
              <a:t> </a:t>
            </a:r>
          </a:p>
          <a:p>
            <a:pPr marL="114300" lvl="0" indent="0" algn="l" rtl="0">
              <a:lnSpc>
                <a:spcPct val="115000"/>
              </a:lnSpc>
              <a:spcBef>
                <a:spcPts val="0"/>
              </a:spcBef>
              <a:spcAft>
                <a:spcPts val="0"/>
              </a:spcAft>
              <a:buSzPts val="180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In this part, we imported the required libraries NumPy, Pandas, matplotlib, and seaborn, to perform Exploratory Data Analysis and for prediction, we imported the Scikit learn library.</a:t>
            </a:r>
          </a:p>
          <a:p>
            <a:pPr marL="457200" lvl="0" indent="-342900" algn="l" rtl="0">
              <a:lnSpc>
                <a:spcPct val="115000"/>
              </a:lnSpc>
              <a:spcBef>
                <a:spcPts val="0"/>
              </a:spcBef>
              <a:spcAft>
                <a:spcPts val="0"/>
              </a:spcAft>
              <a:buSzPts val="1800"/>
              <a:buChar char="●"/>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200" b="1" u="sng" dirty="0">
                <a:solidFill>
                  <a:schemeClr val="accent2"/>
                </a:solidFill>
                <a:latin typeface="Roboto" panose="02000000000000000000" pitchFamily="2" charset="0"/>
                <a:ea typeface="Roboto" panose="02000000000000000000" pitchFamily="2" charset="0"/>
                <a:cs typeface="Montserrat"/>
                <a:sym typeface="Montserrat"/>
              </a:rPr>
              <a:t>Descriptive Statistics</a:t>
            </a:r>
            <a:r>
              <a:rPr lang="en-US" sz="1200" b="1" dirty="0">
                <a:solidFill>
                  <a:schemeClr val="accent2"/>
                </a:solidFill>
                <a:latin typeface="Roboto" panose="02000000000000000000" pitchFamily="2" charset="0"/>
                <a:ea typeface="Roboto" panose="02000000000000000000" pitchFamily="2" charset="0"/>
                <a:cs typeface="Montserrat"/>
                <a:sym typeface="Montserrat"/>
              </a:rPr>
              <a:t> </a:t>
            </a:r>
          </a:p>
          <a:p>
            <a:pPr marL="114300" lvl="0" indent="0" algn="l" rtl="0">
              <a:lnSpc>
                <a:spcPct val="115000"/>
              </a:lnSpc>
              <a:spcBef>
                <a:spcPts val="0"/>
              </a:spcBef>
              <a:spcAft>
                <a:spcPts val="0"/>
              </a:spcAft>
              <a:buSzPts val="180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In this part, we start by looking at descriptive statistic parameters for the dataset. We will use describe() this told mean, median, standard deviation</a:t>
            </a:r>
          </a:p>
          <a:p>
            <a:pPr marL="457200" lvl="0" indent="-342900" algn="l" rtl="0">
              <a:lnSpc>
                <a:spcPct val="115000"/>
              </a:lnSpc>
              <a:spcBef>
                <a:spcPts val="0"/>
              </a:spcBef>
              <a:spcAft>
                <a:spcPts val="0"/>
              </a:spcAft>
              <a:buSzPts val="1800"/>
              <a:buChar char="●"/>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200" b="1" u="sng" dirty="0">
                <a:solidFill>
                  <a:schemeClr val="accent2"/>
                </a:solidFill>
                <a:latin typeface="Roboto" panose="02000000000000000000" pitchFamily="2" charset="0"/>
                <a:ea typeface="Roboto" panose="02000000000000000000" pitchFamily="2" charset="0"/>
                <a:cs typeface="Montserrat"/>
                <a:sym typeface="Montserrat"/>
              </a:rPr>
              <a:t>Missing Value Imputation</a:t>
            </a: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endParaRPr>
          </a:p>
          <a:p>
            <a:pPr marL="114300" lvl="0" indent="0" algn="l" rtl="0">
              <a:lnSpc>
                <a:spcPct val="115000"/>
              </a:lnSpc>
              <a:spcBef>
                <a:spcPts val="0"/>
              </a:spcBef>
              <a:spcAft>
                <a:spcPts val="0"/>
              </a:spcAft>
              <a:buSzPts val="180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We will now check for missing values in our dataset. after checking not existed any missing values, In case there are any missing entries, we will impute them with appropriate values.</a:t>
            </a:r>
          </a:p>
          <a:p>
            <a:pPr marL="457200" lvl="0" indent="-342900" algn="l" rtl="0">
              <a:lnSpc>
                <a:spcPct val="115000"/>
              </a:lnSpc>
              <a:spcBef>
                <a:spcPts val="0"/>
              </a:spcBef>
              <a:spcAft>
                <a:spcPts val="0"/>
              </a:spcAft>
              <a:buSzPts val="1800"/>
              <a:buChar char="●"/>
            </a:pP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lvl="0" indent="0" algn="l" rtl="0">
              <a:lnSpc>
                <a:spcPct val="115000"/>
              </a:lnSpc>
              <a:spcBef>
                <a:spcPts val="0"/>
              </a:spcBef>
              <a:spcAft>
                <a:spcPts val="0"/>
              </a:spcAft>
              <a:buSzPts val="1800"/>
              <a:buNone/>
            </a:pPr>
            <a:r>
              <a:rPr lang="en-US" sz="1200" b="1" u="sng" dirty="0">
                <a:solidFill>
                  <a:schemeClr val="accent2"/>
                </a:solidFill>
                <a:latin typeface="Roboto" panose="02000000000000000000" pitchFamily="2" charset="0"/>
                <a:ea typeface="Roboto" panose="02000000000000000000" pitchFamily="2" charset="0"/>
                <a:cs typeface="Montserrat"/>
                <a:sym typeface="Montserrat"/>
              </a:rPr>
              <a:t>Graphical Representation</a:t>
            </a:r>
            <a:r>
              <a:rPr lang="en-US" sz="1200" b="1" dirty="0">
                <a:solidFill>
                  <a:schemeClr val="accent2"/>
                </a:solidFill>
                <a:latin typeface="Roboto" panose="02000000000000000000" pitchFamily="2" charset="0"/>
                <a:ea typeface="Roboto" panose="02000000000000000000" pitchFamily="2" charset="0"/>
                <a:cs typeface="Montserrat"/>
                <a:sym typeface="Montserrat"/>
              </a:rPr>
              <a:t> </a:t>
            </a:r>
          </a:p>
          <a:p>
            <a:pPr marL="114300" lvl="0" indent="0" algn="l" rtl="0">
              <a:lnSpc>
                <a:spcPct val="115000"/>
              </a:lnSpc>
              <a:spcBef>
                <a:spcPts val="0"/>
              </a:spcBef>
              <a:spcAft>
                <a:spcPts val="0"/>
              </a:spcAft>
              <a:buSzPts val="1800"/>
              <a:buNone/>
            </a:pPr>
            <a:r>
              <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sym typeface="Montserrat"/>
              </a:rPr>
              <a:t>We will start with Univariate Analysis, bivariate Analysis and conclude with various prediction models driving the Demand for bikes.</a:t>
            </a:r>
            <a:endParaRPr lang="en-US" sz="1200" dirty="0">
              <a:solidFill>
                <a:schemeClr val="accent2"/>
              </a:solidFill>
              <a:latin typeface="Roboto" panose="02000000000000000000" pitchFamily="2" charset="0"/>
              <a:ea typeface="Roboto" panose="02000000000000000000" pitchFamily="2" charset="0"/>
              <a:cs typeface="Times New Roman" panose="02020603050405020304" pitchFamily="18" charset="0"/>
            </a:endParaRPr>
          </a:p>
          <a:p>
            <a:pPr marL="114300" indent="0">
              <a:buNone/>
            </a:pPr>
            <a:endParaRPr lang="en-US" sz="12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841705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3951-74D6-4852-BA6C-E4539B59A54A}"/>
              </a:ext>
            </a:extLst>
          </p:cNvPr>
          <p:cNvSpPr>
            <a:spLocks noGrp="1"/>
          </p:cNvSpPr>
          <p:nvPr>
            <p:ph type="title"/>
          </p:nvPr>
        </p:nvSpPr>
        <p:spPr>
          <a:xfrm>
            <a:off x="0" y="403860"/>
            <a:ext cx="8832300" cy="548640"/>
          </a:xfrm>
        </p:spPr>
        <p:txBody>
          <a:bodyPr/>
          <a:lstStyle/>
          <a:p>
            <a:r>
              <a:rPr lang="en-US" sz="2400" dirty="0">
                <a:solidFill>
                  <a:srgbClr val="C00000"/>
                </a:solidFill>
                <a:effectLst/>
                <a:latin typeface="Century Gothic" panose="020B0502020202020204" pitchFamily="34" charset="0"/>
              </a:rPr>
              <a:t>Attributes of each variable</a:t>
            </a:r>
            <a:endParaRPr lang="en-US" sz="2400" dirty="0"/>
          </a:p>
        </p:txBody>
      </p:sp>
      <p:sp>
        <p:nvSpPr>
          <p:cNvPr id="3" name="Text Placeholder 2">
            <a:extLst>
              <a:ext uri="{FF2B5EF4-FFF2-40B4-BE49-F238E27FC236}">
                <a16:creationId xmlns:a16="http://schemas.microsoft.com/office/drawing/2014/main" id="{FBB21E10-C9F6-48FB-B5DB-2E4E4A7B771C}"/>
              </a:ext>
            </a:extLst>
          </p:cNvPr>
          <p:cNvSpPr>
            <a:spLocks noGrp="1"/>
          </p:cNvSpPr>
          <p:nvPr>
            <p:ph type="body" idx="1"/>
          </p:nvPr>
        </p:nvSpPr>
        <p:spPr>
          <a:xfrm>
            <a:off x="85726" y="1300165"/>
            <a:ext cx="7715250" cy="2593180"/>
          </a:xfrm>
        </p:spPr>
        <p:txBody>
          <a:bodyPr numCol="2"/>
          <a:lstStyle/>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Date</a:t>
            </a:r>
            <a:r>
              <a:rPr lang="en-US" sz="1200" i="0" dirty="0">
                <a:solidFill>
                  <a:srgbClr val="212121"/>
                </a:solidFill>
                <a:effectLst/>
                <a:latin typeface="Roboto" panose="02000000000000000000" pitchFamily="2" charset="0"/>
                <a:ea typeface="Roboto" panose="02000000000000000000" pitchFamily="2" charset="0"/>
              </a:rPr>
              <a:t>: Date in year-month-day format</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Rented</a:t>
            </a:r>
            <a:r>
              <a:rPr lang="en-US" sz="1200" b="1" dirty="0">
                <a:solidFill>
                  <a:srgbClr val="212121"/>
                </a:solidFill>
                <a:latin typeface="Roboto" panose="02000000000000000000" pitchFamily="2" charset="0"/>
                <a:ea typeface="Roboto" panose="02000000000000000000" pitchFamily="2" charset="0"/>
              </a:rPr>
              <a:t> </a:t>
            </a:r>
            <a:r>
              <a:rPr lang="en-US" sz="1200" b="1" i="0" dirty="0">
                <a:solidFill>
                  <a:srgbClr val="212121"/>
                </a:solidFill>
                <a:effectLst/>
                <a:latin typeface="Roboto" panose="02000000000000000000" pitchFamily="2" charset="0"/>
                <a:ea typeface="Roboto" panose="02000000000000000000" pitchFamily="2" charset="0"/>
              </a:rPr>
              <a:t>Bike </a:t>
            </a:r>
            <a:r>
              <a:rPr lang="en-US" sz="1200" b="1" dirty="0">
                <a:solidFill>
                  <a:srgbClr val="212121"/>
                </a:solidFill>
                <a:latin typeface="Roboto" panose="02000000000000000000" pitchFamily="2" charset="0"/>
                <a:ea typeface="Roboto" panose="02000000000000000000" pitchFamily="2" charset="0"/>
              </a:rPr>
              <a:t>C</a:t>
            </a:r>
            <a:r>
              <a:rPr lang="en-US" sz="1200" b="1" i="0" dirty="0">
                <a:solidFill>
                  <a:srgbClr val="212121"/>
                </a:solidFill>
                <a:effectLst/>
                <a:latin typeface="Roboto" panose="02000000000000000000" pitchFamily="2" charset="0"/>
                <a:ea typeface="Roboto" panose="02000000000000000000" pitchFamily="2" charset="0"/>
              </a:rPr>
              <a:t>ount</a:t>
            </a:r>
            <a:r>
              <a:rPr lang="en-US" sz="1200" i="0" dirty="0">
                <a:solidFill>
                  <a:srgbClr val="212121"/>
                </a:solidFill>
                <a:effectLst/>
                <a:latin typeface="Roboto" panose="02000000000000000000" pitchFamily="2" charset="0"/>
                <a:ea typeface="Roboto" panose="02000000000000000000" pitchFamily="2" charset="0"/>
              </a:rPr>
              <a:t>: Count of bikes rented at each hour</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Hour</a:t>
            </a:r>
            <a:r>
              <a:rPr lang="en-US" sz="1200" i="0" dirty="0">
                <a:solidFill>
                  <a:srgbClr val="212121"/>
                </a:solidFill>
                <a:effectLst/>
                <a:latin typeface="Roboto" panose="02000000000000000000" pitchFamily="2" charset="0"/>
                <a:ea typeface="Roboto" panose="02000000000000000000" pitchFamily="2" charset="0"/>
              </a:rPr>
              <a:t>: Hour of the Day</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Temperature</a:t>
            </a:r>
            <a:r>
              <a:rPr lang="en-US" sz="1200" i="0" dirty="0">
                <a:solidFill>
                  <a:srgbClr val="212121"/>
                </a:solidFill>
                <a:effectLst/>
                <a:latin typeface="Roboto" panose="02000000000000000000" pitchFamily="2" charset="0"/>
                <a:ea typeface="Roboto" panose="02000000000000000000" pitchFamily="2" charset="0"/>
              </a:rPr>
              <a:t>: Temperature in Celsius</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Humidity</a:t>
            </a:r>
            <a:r>
              <a:rPr lang="en-US" sz="1200" i="0" dirty="0">
                <a:solidFill>
                  <a:srgbClr val="212121"/>
                </a:solidFill>
                <a:effectLst/>
                <a:latin typeface="Roboto" panose="02000000000000000000" pitchFamily="2" charset="0"/>
                <a:ea typeface="Roboto" panose="02000000000000000000" pitchFamily="2" charset="0"/>
              </a:rPr>
              <a:t>: Humidity in %</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Windspeed</a:t>
            </a:r>
            <a:r>
              <a:rPr lang="en-US" sz="1200" i="0" dirty="0">
                <a:solidFill>
                  <a:srgbClr val="212121"/>
                </a:solidFill>
                <a:effectLst/>
                <a:latin typeface="Roboto" panose="02000000000000000000" pitchFamily="2" charset="0"/>
                <a:ea typeface="Roboto" panose="02000000000000000000" pitchFamily="2" charset="0"/>
              </a:rPr>
              <a:t>: Speed o</a:t>
            </a:r>
            <a:r>
              <a:rPr lang="en-US" sz="1200" dirty="0">
                <a:solidFill>
                  <a:srgbClr val="212121"/>
                </a:solidFill>
                <a:latin typeface="Roboto" panose="02000000000000000000" pitchFamily="2" charset="0"/>
                <a:ea typeface="Roboto" panose="02000000000000000000" pitchFamily="2" charset="0"/>
              </a:rPr>
              <a:t>f wind in </a:t>
            </a:r>
            <a:r>
              <a:rPr lang="en-US" sz="1200" i="0" dirty="0">
                <a:solidFill>
                  <a:srgbClr val="212121"/>
                </a:solidFill>
                <a:effectLst/>
                <a:latin typeface="Roboto" panose="02000000000000000000" pitchFamily="2" charset="0"/>
                <a:ea typeface="Roboto" panose="02000000000000000000" pitchFamily="2" charset="0"/>
              </a:rPr>
              <a:t>m/s</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Visibility (10m)</a:t>
            </a:r>
            <a:r>
              <a:rPr lang="en-US" sz="1200" i="0" dirty="0">
                <a:solidFill>
                  <a:srgbClr val="212121"/>
                </a:solidFill>
                <a:effectLst/>
                <a:latin typeface="Roboto" panose="02000000000000000000" pitchFamily="2" charset="0"/>
                <a:ea typeface="Roboto" panose="02000000000000000000" pitchFamily="2" charset="0"/>
              </a:rPr>
              <a:t>: Visibility </a:t>
            </a:r>
            <a:r>
              <a:rPr lang="en-US" sz="1200" b="1" i="0" dirty="0">
                <a:solidFill>
                  <a:srgbClr val="212121"/>
                </a:solidFill>
                <a:effectLst/>
                <a:latin typeface="Roboto" panose="02000000000000000000" pitchFamily="2" charset="0"/>
                <a:ea typeface="Roboto" panose="02000000000000000000" pitchFamily="2" charset="0"/>
              </a:rPr>
              <a:t> </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Dew point temperature</a:t>
            </a:r>
            <a:r>
              <a:rPr lang="en-US" sz="1200" i="0" dirty="0">
                <a:solidFill>
                  <a:srgbClr val="212121"/>
                </a:solidFill>
                <a:effectLst/>
                <a:latin typeface="Roboto" panose="02000000000000000000" pitchFamily="2" charset="0"/>
                <a:ea typeface="Roboto" panose="02000000000000000000" pitchFamily="2" charset="0"/>
              </a:rPr>
              <a:t>: Dew Point Temp (Celsius)</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Solar radiation</a:t>
            </a:r>
            <a:r>
              <a:rPr lang="en-US" sz="1200" i="0" dirty="0">
                <a:solidFill>
                  <a:srgbClr val="212121"/>
                </a:solidFill>
                <a:effectLst/>
                <a:latin typeface="Roboto" panose="02000000000000000000" pitchFamily="2" charset="0"/>
                <a:ea typeface="Roboto" panose="02000000000000000000" pitchFamily="2" charset="0"/>
              </a:rPr>
              <a:t>: Radiation in MJ/m2</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Rainfall</a:t>
            </a:r>
            <a:r>
              <a:rPr lang="en-US" sz="1200" i="0" dirty="0">
                <a:solidFill>
                  <a:srgbClr val="212121"/>
                </a:solidFill>
                <a:effectLst/>
                <a:latin typeface="Roboto" panose="02000000000000000000" pitchFamily="2" charset="0"/>
                <a:ea typeface="Roboto" panose="02000000000000000000" pitchFamily="2" charset="0"/>
              </a:rPr>
              <a:t>: Rainfall (mm)</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Snowfall</a:t>
            </a:r>
            <a:r>
              <a:rPr lang="en-US" sz="1200" i="0" dirty="0">
                <a:solidFill>
                  <a:srgbClr val="212121"/>
                </a:solidFill>
                <a:effectLst/>
                <a:latin typeface="Roboto" panose="02000000000000000000" pitchFamily="2" charset="0"/>
                <a:ea typeface="Roboto" panose="02000000000000000000" pitchFamily="2" charset="0"/>
              </a:rPr>
              <a:t>: Snowfall (cm)</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Seasons</a:t>
            </a:r>
            <a:r>
              <a:rPr lang="en-US" sz="1200" i="0" dirty="0">
                <a:solidFill>
                  <a:srgbClr val="212121"/>
                </a:solidFill>
                <a:effectLst/>
                <a:latin typeface="Roboto" panose="02000000000000000000" pitchFamily="2" charset="0"/>
                <a:ea typeface="Roboto" panose="02000000000000000000" pitchFamily="2" charset="0"/>
              </a:rPr>
              <a:t>: Winter, Spring, Summer, Autumn</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Holiday</a:t>
            </a:r>
            <a:r>
              <a:rPr lang="en-US" sz="1200" i="0" dirty="0">
                <a:solidFill>
                  <a:srgbClr val="212121"/>
                </a:solidFill>
                <a:effectLst/>
                <a:latin typeface="Roboto" panose="02000000000000000000" pitchFamily="2" charset="0"/>
                <a:ea typeface="Roboto" panose="02000000000000000000" pitchFamily="2" charset="0"/>
              </a:rPr>
              <a:t>: Holiday/No holiday</a:t>
            </a:r>
          </a:p>
          <a:p>
            <a:pPr marL="114300" indent="0" algn="l">
              <a:buNone/>
            </a:pPr>
            <a:endParaRPr lang="en-US" sz="1200" i="0" dirty="0">
              <a:solidFill>
                <a:srgbClr val="212121"/>
              </a:solidFill>
              <a:effectLst/>
              <a:latin typeface="Roboto" panose="02000000000000000000" pitchFamily="2" charset="0"/>
              <a:ea typeface="Roboto" panose="02000000000000000000" pitchFamily="2" charset="0"/>
            </a:endParaRPr>
          </a:p>
          <a:p>
            <a:pPr marL="114300" indent="0" algn="l">
              <a:buNone/>
            </a:pPr>
            <a:r>
              <a:rPr lang="en-US" sz="1200" b="1" i="0" dirty="0">
                <a:solidFill>
                  <a:srgbClr val="212121"/>
                </a:solidFill>
                <a:effectLst/>
                <a:latin typeface="Roboto" panose="02000000000000000000" pitchFamily="2" charset="0"/>
                <a:ea typeface="Roboto" panose="02000000000000000000" pitchFamily="2" charset="0"/>
              </a:rPr>
              <a:t>Functioning Day</a:t>
            </a:r>
            <a:r>
              <a:rPr lang="en-US" sz="1200" i="0" dirty="0">
                <a:solidFill>
                  <a:srgbClr val="212121"/>
                </a:solidFill>
                <a:effectLst/>
                <a:latin typeface="Roboto" panose="02000000000000000000" pitchFamily="2" charset="0"/>
                <a:ea typeface="Roboto" panose="02000000000000000000" pitchFamily="2" charset="0"/>
              </a:rPr>
              <a:t>: </a:t>
            </a:r>
            <a:r>
              <a:rPr lang="en-US" sz="1200" dirty="0">
                <a:solidFill>
                  <a:srgbClr val="212121"/>
                </a:solidFill>
                <a:latin typeface="Roboto" panose="02000000000000000000" pitchFamily="2" charset="0"/>
                <a:ea typeface="Roboto" panose="02000000000000000000" pitchFamily="2" charset="0"/>
              </a:rPr>
              <a:t>if the day is neither weekend, holiday than 1 else 0</a:t>
            </a:r>
            <a:endParaRPr lang="en-US" sz="12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82998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D6853-D81D-43A8-8AA8-BC0EF6227476}"/>
              </a:ext>
            </a:extLst>
          </p:cNvPr>
          <p:cNvSpPr>
            <a:spLocks noGrp="1"/>
          </p:cNvSpPr>
          <p:nvPr>
            <p:ph type="title"/>
          </p:nvPr>
        </p:nvSpPr>
        <p:spPr>
          <a:xfrm>
            <a:off x="0" y="445025"/>
            <a:ext cx="8832300" cy="572700"/>
          </a:xfrm>
        </p:spPr>
        <p:txBody>
          <a:bodyPr/>
          <a:lstStyle/>
          <a:p>
            <a:r>
              <a:rPr lang="en-US" sz="2400" dirty="0">
                <a:latin typeface="Century Gothic" panose="020B0502020202020204" pitchFamily="34" charset="0"/>
              </a:rPr>
              <a:t>Bikes Rented per Season</a:t>
            </a:r>
          </a:p>
        </p:txBody>
      </p:sp>
      <p:sp>
        <p:nvSpPr>
          <p:cNvPr id="3" name="Text Placeholder 2">
            <a:extLst>
              <a:ext uri="{FF2B5EF4-FFF2-40B4-BE49-F238E27FC236}">
                <a16:creationId xmlns:a16="http://schemas.microsoft.com/office/drawing/2014/main" id="{3CBF8C12-C326-4582-BA8A-888D9CF261D3}"/>
              </a:ext>
            </a:extLst>
          </p:cNvPr>
          <p:cNvSpPr>
            <a:spLocks noGrp="1"/>
          </p:cNvSpPr>
          <p:nvPr>
            <p:ph type="body" idx="1"/>
          </p:nvPr>
        </p:nvSpPr>
        <p:spPr>
          <a:xfrm>
            <a:off x="142875" y="1335882"/>
            <a:ext cx="4429125" cy="3300412"/>
          </a:xfrm>
        </p:spPr>
        <p:txBody>
          <a:bodyPr/>
          <a:lstStyle/>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rPr>
              <a:t>Highest number of bikes were rented in </a:t>
            </a:r>
            <a:r>
              <a:rPr lang="en-US" sz="1200" b="1" dirty="0">
                <a:solidFill>
                  <a:srgbClr val="212121"/>
                </a:solidFill>
                <a:latin typeface="Roboto" panose="02000000000000000000" pitchFamily="2" charset="0"/>
              </a:rPr>
              <a:t>Summer.</a:t>
            </a:r>
            <a:r>
              <a:rPr lang="en-US" sz="1200" dirty="0">
                <a:solidFill>
                  <a:srgbClr val="212121"/>
                </a:solidFill>
                <a:latin typeface="Roboto" panose="02000000000000000000" pitchFamily="2" charset="0"/>
              </a:rPr>
              <a:t> The total count of bikes rented in summer was 2.28 million</a:t>
            </a:r>
          </a:p>
          <a:p>
            <a:pPr marL="285750" indent="-285750">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rPr>
              <a:t>Second highest </a:t>
            </a:r>
            <a:r>
              <a:rPr lang="en-US" sz="1200" dirty="0">
                <a:solidFill>
                  <a:srgbClr val="212121"/>
                </a:solidFill>
                <a:latin typeface="Roboto" panose="02000000000000000000" pitchFamily="2" charset="0"/>
              </a:rPr>
              <a:t>Bikes were rented in </a:t>
            </a:r>
            <a:r>
              <a:rPr lang="en-US" sz="1200" b="1" dirty="0">
                <a:solidFill>
                  <a:srgbClr val="212121"/>
                </a:solidFill>
                <a:latin typeface="Roboto" panose="02000000000000000000" pitchFamily="2" charset="0"/>
              </a:rPr>
              <a:t>Autumn </a:t>
            </a:r>
            <a:r>
              <a:rPr lang="en-US" sz="1200" dirty="0">
                <a:solidFill>
                  <a:srgbClr val="212121"/>
                </a:solidFill>
                <a:latin typeface="Roboto" panose="02000000000000000000" pitchFamily="2" charset="0"/>
              </a:rPr>
              <a:t>around </a:t>
            </a:r>
            <a:r>
              <a:rPr lang="en-US" sz="1200" b="1" dirty="0">
                <a:solidFill>
                  <a:srgbClr val="212121"/>
                </a:solidFill>
                <a:latin typeface="Roboto" panose="02000000000000000000" pitchFamily="2" charset="0"/>
              </a:rPr>
              <a:t>1.79 million </a:t>
            </a:r>
            <a:r>
              <a:rPr lang="en-US" sz="1200" dirty="0">
                <a:solidFill>
                  <a:srgbClr val="212121"/>
                </a:solidFill>
                <a:latin typeface="Roboto" panose="02000000000000000000" pitchFamily="2" charset="0"/>
              </a:rPr>
              <a:t>followed by </a:t>
            </a:r>
            <a:r>
              <a:rPr lang="en-US" sz="1200" b="1" dirty="0">
                <a:solidFill>
                  <a:srgbClr val="212121"/>
                </a:solidFill>
                <a:latin typeface="Roboto" panose="02000000000000000000" pitchFamily="2" charset="0"/>
              </a:rPr>
              <a:t>Spring </a:t>
            </a:r>
            <a:r>
              <a:rPr lang="en-US" sz="1200" dirty="0">
                <a:solidFill>
                  <a:srgbClr val="212121"/>
                </a:solidFill>
                <a:latin typeface="Roboto" panose="02000000000000000000" pitchFamily="2" charset="0"/>
              </a:rPr>
              <a:t>in which </a:t>
            </a:r>
            <a:r>
              <a:rPr lang="en-US" sz="1200" b="1" dirty="0">
                <a:solidFill>
                  <a:srgbClr val="212121"/>
                </a:solidFill>
                <a:latin typeface="Roboto" panose="02000000000000000000" pitchFamily="2" charset="0"/>
              </a:rPr>
              <a:t>1.6 million </a:t>
            </a:r>
            <a:r>
              <a:rPr lang="en-US" sz="1200" dirty="0">
                <a:solidFill>
                  <a:srgbClr val="212121"/>
                </a:solidFill>
                <a:latin typeface="Roboto" panose="02000000000000000000" pitchFamily="2" charset="0"/>
              </a:rPr>
              <a:t>bikes are rented.</a:t>
            </a:r>
          </a:p>
          <a:p>
            <a:pPr marL="0" indent="0">
              <a:buClrTx/>
              <a:buSzPct val="100000"/>
              <a:buNone/>
            </a:pPr>
            <a:endParaRPr lang="en-US" sz="1200" b="1"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rPr>
              <a:t>Winter </a:t>
            </a:r>
            <a:r>
              <a:rPr lang="en-US" sz="1200" dirty="0">
                <a:solidFill>
                  <a:srgbClr val="212121"/>
                </a:solidFill>
                <a:latin typeface="Roboto" panose="02000000000000000000" pitchFamily="2" charset="0"/>
              </a:rPr>
              <a:t>appears to be the least popular season for bike rentals. In the winter, just 487K bikes were rented.</a:t>
            </a:r>
          </a:p>
          <a:p>
            <a:pPr marL="171450" indent="-171450">
              <a:buClrTx/>
              <a:buSzPct val="100000"/>
              <a:buFont typeface="Arial" panose="020B0604020202020204" pitchFamily="34" charset="0"/>
              <a:buChar char="•"/>
            </a:pPr>
            <a:endParaRPr lang="en-US" sz="120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rPr>
              <a:t>The </a:t>
            </a:r>
            <a:r>
              <a:rPr lang="en-US" sz="1200" b="1" dirty="0">
                <a:solidFill>
                  <a:srgbClr val="212121"/>
                </a:solidFill>
                <a:latin typeface="Roboto" panose="02000000000000000000" pitchFamily="2" charset="0"/>
              </a:rPr>
              <a:t>extreme temperatures </a:t>
            </a:r>
            <a:r>
              <a:rPr lang="en-US" sz="1200" dirty="0">
                <a:solidFill>
                  <a:srgbClr val="212121"/>
                </a:solidFill>
                <a:latin typeface="Roboto" panose="02000000000000000000" pitchFamily="2" charset="0"/>
              </a:rPr>
              <a:t>in Seoul in the </a:t>
            </a:r>
            <a:r>
              <a:rPr lang="en-US" sz="1200" b="1" dirty="0">
                <a:solidFill>
                  <a:srgbClr val="212121"/>
                </a:solidFill>
                <a:latin typeface="Roboto" panose="02000000000000000000" pitchFamily="2" charset="0"/>
              </a:rPr>
              <a:t>winter </a:t>
            </a:r>
            <a:r>
              <a:rPr lang="en-US" sz="1200" dirty="0">
                <a:solidFill>
                  <a:srgbClr val="212121"/>
                </a:solidFill>
                <a:latin typeface="Roboto" panose="02000000000000000000" pitchFamily="2" charset="0"/>
              </a:rPr>
              <a:t>might be a factor in the </a:t>
            </a:r>
            <a:r>
              <a:rPr lang="en-US" sz="1200" b="1" dirty="0">
                <a:solidFill>
                  <a:srgbClr val="212121"/>
                </a:solidFill>
                <a:latin typeface="Roboto" panose="02000000000000000000" pitchFamily="2" charset="0"/>
              </a:rPr>
              <a:t>low demand </a:t>
            </a:r>
            <a:r>
              <a:rPr lang="en-US" sz="1200" dirty="0">
                <a:solidFill>
                  <a:srgbClr val="212121"/>
                </a:solidFill>
                <a:latin typeface="Roboto" panose="02000000000000000000" pitchFamily="2" charset="0"/>
              </a:rPr>
              <a:t>for bikes in the winter.</a:t>
            </a:r>
            <a:endParaRPr lang="en-US" sz="1200" i="0" dirty="0">
              <a:solidFill>
                <a:srgbClr val="212121"/>
              </a:solidFill>
              <a:effectLst/>
              <a:latin typeface="Roboto" panose="02000000000000000000" pitchFamily="2" charset="0"/>
            </a:endParaRPr>
          </a:p>
        </p:txBody>
      </p:sp>
      <p:pic>
        <p:nvPicPr>
          <p:cNvPr id="7" name="Picture 6">
            <a:extLst>
              <a:ext uri="{FF2B5EF4-FFF2-40B4-BE49-F238E27FC236}">
                <a16:creationId xmlns:a16="http://schemas.microsoft.com/office/drawing/2014/main" id="{219BAC02-8F3B-4BBF-BD2B-650A31385A60}"/>
              </a:ext>
            </a:extLst>
          </p:cNvPr>
          <p:cNvPicPr>
            <a:picLocks noChangeAspect="1"/>
          </p:cNvPicPr>
          <p:nvPr/>
        </p:nvPicPr>
        <p:blipFill>
          <a:blip r:embed="rId2"/>
          <a:stretch>
            <a:fillRect/>
          </a:stretch>
        </p:blipFill>
        <p:spPr>
          <a:xfrm>
            <a:off x="4793456" y="1407319"/>
            <a:ext cx="4207669" cy="2986088"/>
          </a:xfrm>
          <a:prstGeom prst="rect">
            <a:avLst/>
          </a:prstGeom>
        </p:spPr>
      </p:pic>
    </p:spTree>
    <p:extLst>
      <p:ext uri="{BB962C8B-B14F-4D97-AF65-F5344CB8AC3E}">
        <p14:creationId xmlns:p14="http://schemas.microsoft.com/office/powerpoint/2010/main" val="4064445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F2F6A-31D4-4D28-93A4-54AEBBE9E460}"/>
              </a:ext>
            </a:extLst>
          </p:cNvPr>
          <p:cNvSpPr>
            <a:spLocks noGrp="1"/>
          </p:cNvSpPr>
          <p:nvPr>
            <p:ph type="title"/>
          </p:nvPr>
        </p:nvSpPr>
        <p:spPr>
          <a:xfrm>
            <a:off x="0" y="192881"/>
            <a:ext cx="8832300" cy="550069"/>
          </a:xfrm>
        </p:spPr>
        <p:txBody>
          <a:bodyPr/>
          <a:lstStyle/>
          <a:p>
            <a:r>
              <a:rPr lang="en-US" sz="2400" dirty="0">
                <a:latin typeface="Century Gothic" panose="020B0502020202020204" pitchFamily="34" charset="0"/>
              </a:rPr>
              <a:t>Bike Renting trend on holidays, Functioning days</a:t>
            </a:r>
            <a:r>
              <a:rPr lang="en-US" dirty="0">
                <a:latin typeface="Century Gothic" panose="020B0502020202020204" pitchFamily="34" charset="0"/>
              </a:rPr>
              <a:t>  </a:t>
            </a:r>
          </a:p>
        </p:txBody>
      </p:sp>
      <p:sp>
        <p:nvSpPr>
          <p:cNvPr id="3" name="Text Placeholder 2">
            <a:extLst>
              <a:ext uri="{FF2B5EF4-FFF2-40B4-BE49-F238E27FC236}">
                <a16:creationId xmlns:a16="http://schemas.microsoft.com/office/drawing/2014/main" id="{654FCA9A-DD65-4FDF-9183-9F91083D75EB}"/>
              </a:ext>
            </a:extLst>
          </p:cNvPr>
          <p:cNvSpPr>
            <a:spLocks noGrp="1"/>
          </p:cNvSpPr>
          <p:nvPr>
            <p:ph type="body" idx="1"/>
          </p:nvPr>
        </p:nvSpPr>
        <p:spPr>
          <a:xfrm>
            <a:off x="164306" y="921544"/>
            <a:ext cx="8758238" cy="1271587"/>
          </a:xfrm>
        </p:spPr>
        <p:txBody>
          <a:bodyPr/>
          <a:lstStyle/>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rPr>
              <a:t>People prefer </a:t>
            </a:r>
            <a:r>
              <a:rPr lang="en-US" sz="1200" dirty="0">
                <a:solidFill>
                  <a:srgbClr val="212121"/>
                </a:solidFill>
                <a:latin typeface="Roboto" panose="02000000000000000000" pitchFamily="2" charset="0"/>
              </a:rPr>
              <a:t>to use the bike on </a:t>
            </a:r>
            <a:r>
              <a:rPr lang="en-US" sz="1200" b="1" dirty="0">
                <a:solidFill>
                  <a:srgbClr val="212121"/>
                </a:solidFill>
                <a:latin typeface="Roboto" panose="02000000000000000000" pitchFamily="2" charset="0"/>
              </a:rPr>
              <a:t>Non-holiday more</a:t>
            </a:r>
            <a:r>
              <a:rPr lang="en-US" sz="1200" dirty="0">
                <a:solidFill>
                  <a:srgbClr val="212121"/>
                </a:solidFill>
                <a:latin typeface="Roboto" panose="02000000000000000000" pitchFamily="2" charset="0"/>
              </a:rPr>
              <a:t> compared to </a:t>
            </a:r>
            <a:r>
              <a:rPr lang="en-US" sz="1200" b="1" dirty="0">
                <a:solidFill>
                  <a:srgbClr val="212121"/>
                </a:solidFill>
                <a:latin typeface="Roboto" panose="02000000000000000000" pitchFamily="2" charset="0"/>
              </a:rPr>
              <a:t>Holidays</a:t>
            </a:r>
            <a:r>
              <a:rPr lang="en-US" sz="1200" dirty="0">
                <a:solidFill>
                  <a:srgbClr val="212121"/>
                </a:solidFill>
                <a:latin typeface="Roboto" panose="02000000000000000000" pitchFamily="2" charset="0"/>
              </a:rPr>
              <a:t>.</a:t>
            </a:r>
          </a:p>
          <a:p>
            <a:pPr marL="0" indent="0">
              <a:buClrTx/>
              <a:buSzPct val="100000"/>
              <a:buNone/>
            </a:pPr>
            <a:endParaRPr lang="en-US" sz="1200" dirty="0">
              <a:solidFill>
                <a:srgbClr val="212121"/>
              </a:solidFill>
              <a:latin typeface="Roboto" panose="02000000000000000000" pitchFamily="2" charset="0"/>
            </a:endParaRPr>
          </a:p>
          <a:p>
            <a:pPr marL="171450" indent="-171450">
              <a:buClrTx/>
              <a:buSzPct val="100000"/>
              <a:buFont typeface="Arial" panose="020B0604020202020204" pitchFamily="34" charset="0"/>
              <a:buChar char="•"/>
            </a:pPr>
            <a:r>
              <a:rPr lang="en-US" sz="1200" b="1" dirty="0">
                <a:solidFill>
                  <a:srgbClr val="212121"/>
                </a:solidFill>
                <a:latin typeface="Roboto" panose="02000000000000000000" pitchFamily="2" charset="0"/>
              </a:rPr>
              <a:t>5.9 million </a:t>
            </a:r>
            <a:r>
              <a:rPr lang="en-US" sz="1200" dirty="0">
                <a:solidFill>
                  <a:srgbClr val="212121"/>
                </a:solidFill>
                <a:latin typeface="Roboto" panose="02000000000000000000" pitchFamily="2" charset="0"/>
              </a:rPr>
              <a:t>bikes are rented on </a:t>
            </a:r>
            <a:r>
              <a:rPr lang="en-US" sz="1200" b="1" dirty="0">
                <a:solidFill>
                  <a:srgbClr val="212121"/>
                </a:solidFill>
                <a:latin typeface="Roboto" panose="02000000000000000000" pitchFamily="2" charset="0"/>
              </a:rPr>
              <a:t>Non-holidays</a:t>
            </a:r>
            <a:r>
              <a:rPr lang="en-US" sz="1200" dirty="0">
                <a:solidFill>
                  <a:srgbClr val="212121"/>
                </a:solidFill>
                <a:latin typeface="Roboto" panose="02000000000000000000" pitchFamily="2" charset="0"/>
              </a:rPr>
              <a:t>, only a meager </a:t>
            </a:r>
            <a:r>
              <a:rPr lang="en-US" sz="1200" b="1" dirty="0">
                <a:solidFill>
                  <a:srgbClr val="212121"/>
                </a:solidFill>
                <a:latin typeface="Roboto" panose="02000000000000000000" pitchFamily="2" charset="0"/>
              </a:rPr>
              <a:t>215K </a:t>
            </a:r>
            <a:r>
              <a:rPr lang="en-US" sz="1200" dirty="0">
                <a:solidFill>
                  <a:srgbClr val="212121"/>
                </a:solidFill>
                <a:latin typeface="Roboto" panose="02000000000000000000" pitchFamily="2" charset="0"/>
              </a:rPr>
              <a:t>bikes were rented on </a:t>
            </a:r>
            <a:r>
              <a:rPr lang="en-US" sz="1200" b="1" dirty="0">
                <a:solidFill>
                  <a:srgbClr val="212121"/>
                </a:solidFill>
                <a:latin typeface="Roboto" panose="02000000000000000000" pitchFamily="2" charset="0"/>
              </a:rPr>
              <a:t>holidays</a:t>
            </a:r>
            <a:r>
              <a:rPr lang="en-US" sz="1200" dirty="0">
                <a:solidFill>
                  <a:srgbClr val="212121"/>
                </a:solidFill>
                <a:latin typeface="Roboto" panose="02000000000000000000" pitchFamily="2" charset="0"/>
              </a:rPr>
              <a:t>.</a:t>
            </a:r>
          </a:p>
          <a:p>
            <a:pPr marL="0" indent="0">
              <a:buClrTx/>
              <a:buSzPct val="100000"/>
              <a:buNone/>
            </a:pPr>
            <a:endParaRPr lang="en-US" sz="1200" b="1"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r>
              <a:rPr lang="en-US" sz="1200" i="0" dirty="0">
                <a:solidFill>
                  <a:srgbClr val="212121"/>
                </a:solidFill>
                <a:effectLst/>
                <a:latin typeface="Roboto" panose="02000000000000000000" pitchFamily="2" charset="0"/>
              </a:rPr>
              <a:t> It's reasonable to conclude that the </a:t>
            </a:r>
            <a:r>
              <a:rPr lang="en-US" sz="1200" b="1" i="0" dirty="0">
                <a:solidFill>
                  <a:srgbClr val="212121"/>
                </a:solidFill>
                <a:effectLst/>
                <a:latin typeface="Roboto" panose="02000000000000000000" pitchFamily="2" charset="0"/>
              </a:rPr>
              <a:t>majority of clients </a:t>
            </a:r>
            <a:r>
              <a:rPr lang="en-US" sz="1200" i="0" dirty="0">
                <a:solidFill>
                  <a:srgbClr val="212121"/>
                </a:solidFill>
                <a:effectLst/>
                <a:latin typeface="Roboto" panose="02000000000000000000" pitchFamily="2" charset="0"/>
              </a:rPr>
              <a:t>in the </a:t>
            </a:r>
            <a:r>
              <a:rPr lang="en-US" sz="1200" b="1" i="0" dirty="0">
                <a:solidFill>
                  <a:srgbClr val="212121"/>
                </a:solidFill>
                <a:effectLst/>
                <a:latin typeface="Roboto" panose="02000000000000000000" pitchFamily="2" charset="0"/>
              </a:rPr>
              <a:t>bike rental sector </a:t>
            </a:r>
            <a:r>
              <a:rPr lang="en-US" sz="1200" i="0" dirty="0">
                <a:solidFill>
                  <a:srgbClr val="212121"/>
                </a:solidFill>
                <a:effectLst/>
                <a:latin typeface="Roboto" panose="02000000000000000000" pitchFamily="2" charset="0"/>
              </a:rPr>
              <a:t>are from </a:t>
            </a:r>
            <a:r>
              <a:rPr lang="en-US" sz="1200" b="1" i="0" dirty="0">
                <a:solidFill>
                  <a:srgbClr val="212121"/>
                </a:solidFill>
                <a:effectLst/>
                <a:latin typeface="Roboto" panose="02000000000000000000" pitchFamily="2" charset="0"/>
              </a:rPr>
              <a:t>Seoul's working class</a:t>
            </a:r>
            <a:r>
              <a:rPr lang="en-US" sz="1200" i="0" dirty="0">
                <a:solidFill>
                  <a:srgbClr val="212121"/>
                </a:solidFill>
                <a:effectLst/>
                <a:latin typeface="Roboto" panose="02000000000000000000" pitchFamily="2" charset="0"/>
              </a:rPr>
              <a:t>.</a:t>
            </a:r>
          </a:p>
          <a:p>
            <a:pPr marL="171450" indent="-171450">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marL="171450" indent="-171450">
              <a:buClrTx/>
              <a:buSzPct val="100000"/>
              <a:buFont typeface="Arial" panose="020B0604020202020204" pitchFamily="34" charset="0"/>
              <a:buChar char="•"/>
            </a:pPr>
            <a:r>
              <a:rPr lang="en-US" sz="1200" dirty="0">
                <a:solidFill>
                  <a:srgbClr val="212121"/>
                </a:solidFill>
                <a:latin typeface="Roboto" panose="02000000000000000000" pitchFamily="2" charset="0"/>
              </a:rPr>
              <a:t>All the bikes rented were on the functioning days.</a:t>
            </a:r>
            <a:endParaRPr lang="en-US" sz="120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marL="171450" indent="-171450">
              <a:buClrTx/>
              <a:buSzPct val="100000"/>
              <a:buFont typeface="Arial" panose="020B0604020202020204" pitchFamily="34" charset="0"/>
              <a:buChar char="•"/>
            </a:pPr>
            <a:endParaRPr lang="en-US" sz="1200" i="0" dirty="0">
              <a:solidFill>
                <a:srgbClr val="212121"/>
              </a:solidFill>
              <a:effectLst/>
              <a:latin typeface="Roboto" panose="02000000000000000000" pitchFamily="2" charset="0"/>
            </a:endParaRPr>
          </a:p>
          <a:p>
            <a:pPr marL="171450" indent="-171450">
              <a:buClrTx/>
              <a:buSzPct val="100000"/>
              <a:buFont typeface="Arial" panose="020B0604020202020204" pitchFamily="34" charset="0"/>
              <a:buChar char="•"/>
            </a:pPr>
            <a:endParaRPr lang="en-US" sz="1200" dirty="0">
              <a:solidFill>
                <a:srgbClr val="212121"/>
              </a:solidFill>
              <a:latin typeface="Roboto" panose="02000000000000000000" pitchFamily="2" charset="0"/>
            </a:endParaRPr>
          </a:p>
          <a:p>
            <a:pPr marL="171450" indent="-171450">
              <a:buClrTx/>
              <a:buSzPct val="100000"/>
              <a:buFont typeface="Arial" panose="020B0604020202020204" pitchFamily="34" charset="0"/>
              <a:buChar char="•"/>
            </a:pPr>
            <a:endParaRPr lang="en-US" sz="1200" i="0" dirty="0">
              <a:solidFill>
                <a:srgbClr val="212121"/>
              </a:solidFill>
              <a:effectLst/>
              <a:latin typeface="Roboto" panose="02000000000000000000" pitchFamily="2" charset="0"/>
            </a:endParaRPr>
          </a:p>
          <a:p>
            <a:pPr marL="0" indent="0">
              <a:buClrTx/>
              <a:buSzPct val="100000"/>
              <a:buNone/>
            </a:pPr>
            <a:endParaRPr lang="en-US" sz="1200" i="0" dirty="0">
              <a:solidFill>
                <a:srgbClr val="212121"/>
              </a:solidFill>
              <a:effectLst/>
              <a:latin typeface="Roboto" panose="02000000000000000000" pitchFamily="2" charset="0"/>
            </a:endParaRPr>
          </a:p>
          <a:p>
            <a:pPr marL="114300" indent="0">
              <a:buClrTx/>
              <a:buSzPct val="100000"/>
              <a:buNone/>
            </a:pPr>
            <a:endParaRPr lang="en-US" sz="1200" dirty="0">
              <a:latin typeface="Verdana" panose="020B0604030504040204" pitchFamily="34" charset="0"/>
              <a:ea typeface="Verdana" panose="020B0604030504040204" pitchFamily="34" charset="0"/>
            </a:endParaRPr>
          </a:p>
        </p:txBody>
      </p:sp>
      <p:pic>
        <p:nvPicPr>
          <p:cNvPr id="9" name="Picture 8">
            <a:extLst>
              <a:ext uri="{FF2B5EF4-FFF2-40B4-BE49-F238E27FC236}">
                <a16:creationId xmlns:a16="http://schemas.microsoft.com/office/drawing/2014/main" id="{C11861AE-50CC-406F-8463-F2C375EAC80D}"/>
              </a:ext>
            </a:extLst>
          </p:cNvPr>
          <p:cNvPicPr>
            <a:picLocks noChangeAspect="1"/>
          </p:cNvPicPr>
          <p:nvPr/>
        </p:nvPicPr>
        <p:blipFill>
          <a:blip r:embed="rId2"/>
          <a:stretch>
            <a:fillRect/>
          </a:stretch>
        </p:blipFill>
        <p:spPr>
          <a:xfrm>
            <a:off x="228600" y="2571750"/>
            <a:ext cx="4000500" cy="2564607"/>
          </a:xfrm>
          <a:prstGeom prst="rect">
            <a:avLst/>
          </a:prstGeom>
        </p:spPr>
      </p:pic>
      <p:pic>
        <p:nvPicPr>
          <p:cNvPr id="11" name="Picture 10">
            <a:extLst>
              <a:ext uri="{FF2B5EF4-FFF2-40B4-BE49-F238E27FC236}">
                <a16:creationId xmlns:a16="http://schemas.microsoft.com/office/drawing/2014/main" id="{3B8C9832-5F80-4C3F-A2DA-F6C2E9172772}"/>
              </a:ext>
            </a:extLst>
          </p:cNvPr>
          <p:cNvPicPr>
            <a:picLocks noChangeAspect="1"/>
          </p:cNvPicPr>
          <p:nvPr/>
        </p:nvPicPr>
        <p:blipFill>
          <a:blip r:embed="rId3"/>
          <a:stretch>
            <a:fillRect/>
          </a:stretch>
        </p:blipFill>
        <p:spPr>
          <a:xfrm>
            <a:off x="4729163" y="2471738"/>
            <a:ext cx="3893343" cy="2671762"/>
          </a:xfrm>
          <a:prstGeom prst="rect">
            <a:avLst/>
          </a:prstGeom>
        </p:spPr>
      </p:pic>
    </p:spTree>
    <p:extLst>
      <p:ext uri="{BB962C8B-B14F-4D97-AF65-F5344CB8AC3E}">
        <p14:creationId xmlns:p14="http://schemas.microsoft.com/office/powerpoint/2010/main" val="3603947582"/>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1927</TotalTime>
  <Words>2120</Words>
  <Application>Microsoft Office PowerPoint</Application>
  <PresentationFormat>On-screen Show (16:9)</PresentationFormat>
  <Paragraphs>250</Paragraphs>
  <Slides>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Times New Roman</vt:lpstr>
      <vt:lpstr>Century Gothic</vt:lpstr>
      <vt:lpstr>Algerian</vt:lpstr>
      <vt:lpstr>Verdana</vt:lpstr>
      <vt:lpstr>Roboto</vt:lpstr>
      <vt:lpstr>Montserrat</vt:lpstr>
      <vt:lpstr>Simple Light</vt:lpstr>
      <vt:lpstr> Capstone Project Bike Sharing Demand Prediction    </vt:lpstr>
      <vt:lpstr>Contents</vt:lpstr>
      <vt:lpstr>Introduction</vt:lpstr>
      <vt:lpstr>Problem Statement </vt:lpstr>
      <vt:lpstr>Discussion Topics</vt:lpstr>
      <vt:lpstr>Data Analysis Steps</vt:lpstr>
      <vt:lpstr>Attributes of each variable</vt:lpstr>
      <vt:lpstr>Bikes Rented per Season</vt:lpstr>
      <vt:lpstr>Bike Renting trend on holidays, Functioning days  </vt:lpstr>
      <vt:lpstr>Bike Booking Monthly Trend</vt:lpstr>
      <vt:lpstr>Rented Bike Count Against Numerical Data</vt:lpstr>
      <vt:lpstr>Rented Bike Count Against Numerical Data</vt:lpstr>
      <vt:lpstr>Rented Bike Count Against Numerical Data</vt:lpstr>
      <vt:lpstr>Co-relation: Rented bike count vs Temp, Dew point Temp, Hour</vt:lpstr>
      <vt:lpstr>Co-relation: Rented bike count vs Visibility, Rainfall, Snowfall</vt:lpstr>
      <vt:lpstr>Co-relation: Rented bike count vs Humidity, Wind Speed, Radiation</vt:lpstr>
      <vt:lpstr>Climate Effect in Different seasons on Bike Sharing</vt:lpstr>
      <vt:lpstr>Climate Effect in Different seasons on Bike Sharing</vt:lpstr>
      <vt:lpstr>Correlation map</vt:lpstr>
      <vt:lpstr>Dealing with Outliers</vt:lpstr>
      <vt:lpstr>Linear Regression Analysis</vt:lpstr>
      <vt:lpstr>Lasso Regression Analysis</vt:lpstr>
      <vt:lpstr>Hyperparameter Tuning Lasso Regression</vt:lpstr>
      <vt:lpstr>Decision Tree Analysis</vt:lpstr>
      <vt:lpstr>Cat Boost Analysis</vt:lpstr>
      <vt:lpstr>XG Boost Analysis</vt:lpstr>
      <vt:lpstr>Random Forest Analysis</vt:lpstr>
      <vt:lpstr>Feature Importance</vt:lpstr>
      <vt:lpstr>Prediction Summary</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Seoul Bike Sharing Demand Prediction    </dc:title>
  <dc:creator>lova kumar</dc:creator>
  <cp:lastModifiedBy>Sayyed, Mujahid</cp:lastModifiedBy>
  <cp:revision>62</cp:revision>
  <dcterms:modified xsi:type="dcterms:W3CDTF">2022-04-22T18:26:10Z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546e5e1-5d42-4630-bacd-c69bfdcbd5e8_Enabled">
    <vt:lpwstr>true</vt:lpwstr>
  </property>
  <property fmtid="{D5CDD505-2E9C-101B-9397-08002B2CF9AE}" pid="3" name="MSIP_Label_d546e5e1-5d42-4630-bacd-c69bfdcbd5e8_SetDate">
    <vt:lpwstr>2022-04-22T18:26:09Z</vt:lpwstr>
  </property>
  <property fmtid="{D5CDD505-2E9C-101B-9397-08002B2CF9AE}" pid="4" name="MSIP_Label_d546e5e1-5d42-4630-bacd-c69bfdcbd5e8_Method">
    <vt:lpwstr>Standard</vt:lpwstr>
  </property>
  <property fmtid="{D5CDD505-2E9C-101B-9397-08002B2CF9AE}" pid="5" name="MSIP_Label_d546e5e1-5d42-4630-bacd-c69bfdcbd5e8_Name">
    <vt:lpwstr>d546e5e1-5d42-4630-bacd-c69bfdcbd5e8</vt:lpwstr>
  </property>
  <property fmtid="{D5CDD505-2E9C-101B-9397-08002B2CF9AE}" pid="6" name="MSIP_Label_d546e5e1-5d42-4630-bacd-c69bfdcbd5e8_SiteId">
    <vt:lpwstr>96ece526-9c7d-48b0-8daf-8b93c90a5d18</vt:lpwstr>
  </property>
  <property fmtid="{D5CDD505-2E9C-101B-9397-08002B2CF9AE}" pid="7" name="MSIP_Label_d546e5e1-5d42-4630-bacd-c69bfdcbd5e8_ActionId">
    <vt:lpwstr>43effcde-5c54-4a61-9ed6-622d18e8963b</vt:lpwstr>
  </property>
  <property fmtid="{D5CDD505-2E9C-101B-9397-08002B2CF9AE}" pid="8" name="MSIP_Label_d546e5e1-5d42-4630-bacd-c69bfdcbd5e8_ContentBits">
    <vt:lpwstr>0</vt:lpwstr>
  </property>
  <property fmtid="{D5CDD505-2E9C-101B-9397-08002B2CF9AE}" pid="9" name="SmartTag">
    <vt:lpwstr>4</vt:lpwstr>
  </property>
</Properties>
</file>